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97" r:id="rId6"/>
    <p:sldId id="257" r:id="rId7"/>
    <p:sldId id="302" r:id="rId8"/>
    <p:sldId id="298" r:id="rId9"/>
    <p:sldId id="270" r:id="rId10"/>
    <p:sldId id="299" r:id="rId11"/>
    <p:sldId id="263" r:id="rId12"/>
    <p:sldId id="262" r:id="rId13"/>
    <p:sldId id="300" r:id="rId14"/>
    <p:sldId id="303" r:id="rId15"/>
    <p:sldId id="304" r:id="rId16"/>
    <p:sldId id="311" r:id="rId17"/>
    <p:sldId id="305" r:id="rId18"/>
    <p:sldId id="307" r:id="rId19"/>
    <p:sldId id="310" r:id="rId20"/>
    <p:sldId id="308" r:id="rId21"/>
    <p:sldId id="309" r:id="rId22"/>
    <p:sldId id="261" r:id="rId23"/>
  </p:sldIdLst>
  <p:sldSz cx="9144000" cy="5143500" type="screen16x9"/>
  <p:notesSz cx="6858000" cy="9144000"/>
  <p:embeddedFontLs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Epilogue" panose="020B0604020202020204" charset="0"/>
      <p:regular r:id="rId29"/>
      <p:bold r:id="rId30"/>
      <p:italic r:id="rId31"/>
      <p:boldItalic r:id="rId32"/>
    </p:embeddedFont>
    <p:embeddedFont>
      <p:font typeface="Figtree" panose="020B060402020202020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Sor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F0F872-36E2-4807-AC10-9FB28DE565CE}">
  <a:tblStyle styleId="{27F0F872-36E2-4807-AC10-9FB28DE56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6B2D9E-F91C-4295-B8E4-BAD225441B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958ba9f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958ba9f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33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972624637_0_17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972624637_0_17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958ba9f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958ba9f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958ba9f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958ba9f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767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012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971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86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99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315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52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958ba9f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958ba9f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2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72624637_0_18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72624637_0_18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995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958ba9f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958ba9f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958ba9f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958ba9f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958ba9f7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958ba9f7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958ba9f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958ba9f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14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958ba9f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958ba9f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958ba9f7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958ba9f7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40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958ba9f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958ba9f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48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972624637_0_18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972624637_0_18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47650" y="-264350"/>
            <a:ext cx="9429574" cy="5435275"/>
            <a:chOff x="-247650" y="-264350"/>
            <a:chExt cx="9429574" cy="543527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3174" t="51290" r="23672"/>
            <a:stretch/>
          </p:blipFill>
          <p:spPr>
            <a:xfrm rot="10800000" flipH="1">
              <a:off x="-32750" y="4050175"/>
              <a:ext cx="9214674" cy="112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l="53834" t="17226" b="-8"/>
            <a:stretch/>
          </p:blipFill>
          <p:spPr>
            <a:xfrm rot="5400000">
              <a:off x="-1493912" y="1210912"/>
              <a:ext cx="3706599" cy="121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25456" t="12235" b="-8"/>
            <a:stretch/>
          </p:blipFill>
          <p:spPr>
            <a:xfrm rot="10800000" flipH="1">
              <a:off x="-39800" y="-264350"/>
              <a:ext cx="5985002" cy="128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82884" t="36055" b="-6"/>
            <a:stretch/>
          </p:blipFill>
          <p:spPr>
            <a:xfrm rot="5400000">
              <a:off x="7036112" y="218784"/>
              <a:ext cx="1374201" cy="93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76250" y="1724817"/>
            <a:ext cx="6991500" cy="1287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76400" y="3213117"/>
            <a:ext cx="69915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-37200" y="0"/>
            <a:ext cx="9258700" cy="5203925"/>
            <a:chOff x="-37200" y="0"/>
            <a:chExt cx="9258700" cy="5203925"/>
          </a:xfrm>
        </p:grpSpPr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l="26329" t="-21253" b="67528"/>
            <a:stretch/>
          </p:blipFill>
          <p:spPr>
            <a:xfrm rot="10800000">
              <a:off x="3229425" y="0"/>
              <a:ext cx="5914575" cy="7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 rotWithShape="1">
            <a:blip r:embed="rId3">
              <a:alphaModFix/>
            </a:blip>
            <a:srcRect l="4271" t="50925" r="-38"/>
            <a:stretch/>
          </p:blipFill>
          <p:spPr>
            <a:xfrm rot="10800000">
              <a:off x="-37200" y="4337300"/>
              <a:ext cx="9258700" cy="86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822555" y="1571874"/>
            <a:ext cx="5775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713225" y="225042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3394380" y="1571874"/>
            <a:ext cx="5775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4"/>
          </p:nvPr>
        </p:nvSpPr>
        <p:spPr>
          <a:xfrm>
            <a:off x="3285049" y="225042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5" hasCustomPrompt="1"/>
          </p:nvPr>
        </p:nvSpPr>
        <p:spPr>
          <a:xfrm>
            <a:off x="5966205" y="1571874"/>
            <a:ext cx="5775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6"/>
          </p:nvPr>
        </p:nvSpPr>
        <p:spPr>
          <a:xfrm>
            <a:off x="5856872" y="225042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822555" y="3013274"/>
            <a:ext cx="5775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713225" y="369182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 hasCustomPrompt="1"/>
          </p:nvPr>
        </p:nvSpPr>
        <p:spPr>
          <a:xfrm>
            <a:off x="3394380" y="3013274"/>
            <a:ext cx="5775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3285049" y="369182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>
            <a:off x="5966205" y="3013274"/>
            <a:ext cx="5775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56872" y="369182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270115" y="1152029"/>
            <a:ext cx="5325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"/>
          </p:nvPr>
        </p:nvSpPr>
        <p:spPr>
          <a:xfrm>
            <a:off x="2270115" y="2323254"/>
            <a:ext cx="5325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3"/>
          </p:nvPr>
        </p:nvSpPr>
        <p:spPr>
          <a:xfrm>
            <a:off x="2270115" y="1486863"/>
            <a:ext cx="5325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4"/>
          </p:nvPr>
        </p:nvSpPr>
        <p:spPr>
          <a:xfrm>
            <a:off x="2270115" y="2658088"/>
            <a:ext cx="5325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5"/>
          </p:nvPr>
        </p:nvSpPr>
        <p:spPr>
          <a:xfrm>
            <a:off x="2270115" y="3494479"/>
            <a:ext cx="5325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6"/>
          </p:nvPr>
        </p:nvSpPr>
        <p:spPr>
          <a:xfrm>
            <a:off x="2270115" y="3829313"/>
            <a:ext cx="5325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-36450" y="0"/>
            <a:ext cx="9180450" cy="5170925"/>
            <a:chOff x="-36450" y="0"/>
            <a:chExt cx="9180450" cy="5170925"/>
          </a:xfrm>
        </p:grpSpPr>
        <p:pic>
          <p:nvPicPr>
            <p:cNvPr id="122" name="Google Shape;122;p15"/>
            <p:cNvPicPr preferRelativeResize="0"/>
            <p:nvPr/>
          </p:nvPicPr>
          <p:blipFill rotWithShape="1">
            <a:blip r:embed="rId3">
              <a:alphaModFix/>
            </a:blip>
            <a:srcRect l="17857" t="49878" b="10792"/>
            <a:stretch/>
          </p:blipFill>
          <p:spPr>
            <a:xfrm rot="10800000" flipH="1">
              <a:off x="-36450" y="4594075"/>
              <a:ext cx="6595149" cy="5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/>
            </a:blip>
            <a:srcRect l="58364" t="36055" b="-6"/>
            <a:stretch/>
          </p:blipFill>
          <p:spPr>
            <a:xfrm rot="5400000">
              <a:off x="7003601" y="1202474"/>
              <a:ext cx="3342873" cy="937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1522372" y="1263925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"/>
          </p:nvPr>
        </p:nvSpPr>
        <p:spPr>
          <a:xfrm>
            <a:off x="1522372" y="2968563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3"/>
          </p:nvPr>
        </p:nvSpPr>
        <p:spPr>
          <a:xfrm>
            <a:off x="1522372" y="1598745"/>
            <a:ext cx="2815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4"/>
          </p:nvPr>
        </p:nvSpPr>
        <p:spPr>
          <a:xfrm>
            <a:off x="1522372" y="3303400"/>
            <a:ext cx="2815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5"/>
          </p:nvPr>
        </p:nvSpPr>
        <p:spPr>
          <a:xfrm>
            <a:off x="5495368" y="1263925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6"/>
          </p:nvPr>
        </p:nvSpPr>
        <p:spPr>
          <a:xfrm>
            <a:off x="5495368" y="2968563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7"/>
          </p:nvPr>
        </p:nvSpPr>
        <p:spPr>
          <a:xfrm>
            <a:off x="5495371" y="1598745"/>
            <a:ext cx="2815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8"/>
          </p:nvPr>
        </p:nvSpPr>
        <p:spPr>
          <a:xfrm>
            <a:off x="5495371" y="3303400"/>
            <a:ext cx="2815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-37200" y="0"/>
            <a:ext cx="9258700" cy="5203925"/>
            <a:chOff x="-37200" y="0"/>
            <a:chExt cx="9258700" cy="5203925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3">
              <a:alphaModFix/>
            </a:blip>
            <a:srcRect l="26329" t="-21253" b="67528"/>
            <a:stretch/>
          </p:blipFill>
          <p:spPr>
            <a:xfrm rot="10800000">
              <a:off x="3229425" y="0"/>
              <a:ext cx="5914575" cy="7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7"/>
            <p:cNvPicPr preferRelativeResize="0"/>
            <p:nvPr/>
          </p:nvPicPr>
          <p:blipFill rotWithShape="1">
            <a:blip r:embed="rId3">
              <a:alphaModFix/>
            </a:blip>
            <a:srcRect l="4271" t="50925" r="-38"/>
            <a:stretch/>
          </p:blipFill>
          <p:spPr>
            <a:xfrm rot="10800000">
              <a:off x="-37200" y="4337300"/>
              <a:ext cx="9258700" cy="866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594700" cy="119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713225" y="1719723"/>
            <a:ext cx="34890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>
            <a:spLocks noGrp="1"/>
          </p:cNvSpPr>
          <p:nvPr>
            <p:ph type="pic" idx="2"/>
          </p:nvPr>
        </p:nvSpPr>
        <p:spPr>
          <a:xfrm>
            <a:off x="4266437" y="565650"/>
            <a:ext cx="1980900" cy="4012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172" name="Google Shape;172;p19"/>
          <p:cNvSpPr>
            <a:spLocks noGrp="1"/>
          </p:cNvSpPr>
          <p:nvPr>
            <p:ph type="pic" idx="3"/>
          </p:nvPr>
        </p:nvSpPr>
        <p:spPr>
          <a:xfrm>
            <a:off x="6474900" y="565650"/>
            <a:ext cx="1980900" cy="4012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173" name="Google Shape;173;p19"/>
          <p:cNvSpPr>
            <a:spLocks noGrp="1"/>
          </p:cNvSpPr>
          <p:nvPr>
            <p:ph type="pic" idx="4"/>
          </p:nvPr>
        </p:nvSpPr>
        <p:spPr>
          <a:xfrm>
            <a:off x="800375" y="2496775"/>
            <a:ext cx="3238500" cy="2081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174" name="Google Shape;174;p19"/>
          <p:cNvGrpSpPr/>
          <p:nvPr/>
        </p:nvGrpSpPr>
        <p:grpSpPr>
          <a:xfrm>
            <a:off x="-3" y="-6425"/>
            <a:ext cx="9485003" cy="6030775"/>
            <a:chOff x="-3" y="-6425"/>
            <a:chExt cx="9485003" cy="6030775"/>
          </a:xfrm>
        </p:grpSpPr>
        <p:pic>
          <p:nvPicPr>
            <p:cNvPr id="175" name="Google Shape;175;p19"/>
            <p:cNvPicPr preferRelativeResize="0"/>
            <p:nvPr/>
          </p:nvPicPr>
          <p:blipFill rotWithShape="1">
            <a:blip r:embed="rId3">
              <a:alphaModFix/>
            </a:blip>
            <a:srcRect t="60631" r="31342" b="-7"/>
            <a:stretch/>
          </p:blipFill>
          <p:spPr>
            <a:xfrm flipH="1">
              <a:off x="-3" y="-6425"/>
              <a:ext cx="5512328" cy="5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9"/>
            <p:cNvPicPr preferRelativeResize="0"/>
            <p:nvPr/>
          </p:nvPicPr>
          <p:blipFill rotWithShape="1">
            <a:blip r:embed="rId3">
              <a:alphaModFix/>
            </a:blip>
            <a:srcRect l="85077" t="13211" r="41" b="1333"/>
            <a:stretch/>
          </p:blipFill>
          <p:spPr>
            <a:xfrm rot="10800000" flipH="1">
              <a:off x="0" y="3890075"/>
              <a:ext cx="1194774" cy="125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9"/>
            <p:cNvPicPr preferRelativeResize="0"/>
            <p:nvPr/>
          </p:nvPicPr>
          <p:blipFill rotWithShape="1">
            <a:blip r:embed="rId3">
              <a:alphaModFix/>
            </a:blip>
            <a:srcRect l="23342" t="5424" b="6802"/>
            <a:stretch/>
          </p:blipFill>
          <p:spPr>
            <a:xfrm rot="-5400000">
              <a:off x="6647251" y="3186601"/>
              <a:ext cx="4693723" cy="981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>
            <a:spLocks noGrp="1"/>
          </p:cNvSpPr>
          <p:nvPr>
            <p:ph type="pic" idx="2"/>
          </p:nvPr>
        </p:nvSpPr>
        <p:spPr>
          <a:xfrm>
            <a:off x="4997279" y="776400"/>
            <a:ext cx="3048300" cy="35907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194" name="Google Shape;194;p21"/>
          <p:cNvSpPr txBox="1">
            <a:spLocks noGrp="1"/>
          </p:cNvSpPr>
          <p:nvPr>
            <p:ph type="subTitle" idx="1"/>
          </p:nvPr>
        </p:nvSpPr>
        <p:spPr>
          <a:xfrm>
            <a:off x="1208150" y="3186479"/>
            <a:ext cx="2971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21"/>
          <p:cNvGrpSpPr/>
          <p:nvPr/>
        </p:nvGrpSpPr>
        <p:grpSpPr>
          <a:xfrm>
            <a:off x="-6475" y="-43700"/>
            <a:ext cx="9199425" cy="5223399"/>
            <a:chOff x="-6475" y="-43700"/>
            <a:chExt cx="9199425" cy="5223399"/>
          </a:xfrm>
        </p:grpSpPr>
        <p:pic>
          <p:nvPicPr>
            <p:cNvPr id="196" name="Google Shape;196;p21"/>
            <p:cNvPicPr preferRelativeResize="0"/>
            <p:nvPr/>
          </p:nvPicPr>
          <p:blipFill rotWithShape="1">
            <a:blip r:embed="rId3">
              <a:alphaModFix/>
            </a:blip>
            <a:srcRect l="68089" t="34578" b="12895"/>
            <a:stretch/>
          </p:blipFill>
          <p:spPr>
            <a:xfrm rot="10800000">
              <a:off x="5173776" y="3971149"/>
              <a:ext cx="4019174" cy="120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 rotWithShape="1">
            <a:blip r:embed="rId3">
              <a:alphaModFix/>
            </a:blip>
            <a:srcRect l="26459" t="12235" r="8735" b="52503"/>
            <a:stretch/>
          </p:blipFill>
          <p:spPr>
            <a:xfrm rot="5400000">
              <a:off x="-2349349" y="2299175"/>
              <a:ext cx="5202899" cy="51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 rotWithShape="1">
            <a:blip r:embed="rId3">
              <a:alphaModFix/>
            </a:blip>
            <a:srcRect l="82884" t="9869" b="22393"/>
            <a:stretch/>
          </p:blipFill>
          <p:spPr>
            <a:xfrm rot="5400000">
              <a:off x="7976208" y="180133"/>
              <a:ext cx="1374201" cy="993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2"/>
          <p:cNvGrpSpPr/>
          <p:nvPr/>
        </p:nvGrpSpPr>
        <p:grpSpPr>
          <a:xfrm>
            <a:off x="-37200" y="0"/>
            <a:ext cx="9258700" cy="5203925"/>
            <a:chOff x="-37200" y="0"/>
            <a:chExt cx="9258700" cy="5203925"/>
          </a:xfrm>
        </p:grpSpPr>
        <p:pic>
          <p:nvPicPr>
            <p:cNvPr id="202" name="Google Shape;202;p22"/>
            <p:cNvPicPr preferRelativeResize="0"/>
            <p:nvPr/>
          </p:nvPicPr>
          <p:blipFill rotWithShape="1">
            <a:blip r:embed="rId3">
              <a:alphaModFix/>
            </a:blip>
            <a:srcRect l="26329" t="-21253" b="67528"/>
            <a:stretch/>
          </p:blipFill>
          <p:spPr>
            <a:xfrm rot="10800000">
              <a:off x="3229425" y="0"/>
              <a:ext cx="5914575" cy="7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2"/>
            <p:cNvPicPr preferRelativeResize="0"/>
            <p:nvPr/>
          </p:nvPicPr>
          <p:blipFill rotWithShape="1">
            <a:blip r:embed="rId3">
              <a:alphaModFix/>
            </a:blip>
            <a:srcRect l="4271" t="50925" r="-38"/>
            <a:stretch/>
          </p:blipFill>
          <p:spPr>
            <a:xfrm rot="10800000">
              <a:off x="-37200" y="4337300"/>
              <a:ext cx="9258700" cy="86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5"/>
          <p:cNvGrpSpPr/>
          <p:nvPr/>
        </p:nvGrpSpPr>
        <p:grpSpPr>
          <a:xfrm>
            <a:off x="-36450" y="0"/>
            <a:ext cx="9180450" cy="5170925"/>
            <a:chOff x="-36450" y="0"/>
            <a:chExt cx="9180450" cy="5170925"/>
          </a:xfrm>
        </p:grpSpPr>
        <p:pic>
          <p:nvPicPr>
            <p:cNvPr id="226" name="Google Shape;226;p25"/>
            <p:cNvPicPr preferRelativeResize="0"/>
            <p:nvPr/>
          </p:nvPicPr>
          <p:blipFill rotWithShape="1">
            <a:blip r:embed="rId3">
              <a:alphaModFix/>
            </a:blip>
            <a:srcRect l="17857" t="49878" b="10792"/>
            <a:stretch/>
          </p:blipFill>
          <p:spPr>
            <a:xfrm rot="10800000" flipH="1">
              <a:off x="-36450" y="4594075"/>
              <a:ext cx="6595149" cy="5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5"/>
            <p:cNvPicPr preferRelativeResize="0"/>
            <p:nvPr/>
          </p:nvPicPr>
          <p:blipFill rotWithShape="1">
            <a:blip r:embed="rId3">
              <a:alphaModFix/>
            </a:blip>
            <a:srcRect l="58364" t="36055" b="-6"/>
            <a:stretch/>
          </p:blipFill>
          <p:spPr>
            <a:xfrm rot="5400000">
              <a:off x="7003601" y="1202474"/>
              <a:ext cx="3342873" cy="937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6"/>
          <p:cNvGrpSpPr/>
          <p:nvPr/>
        </p:nvGrpSpPr>
        <p:grpSpPr>
          <a:xfrm>
            <a:off x="-3" y="-6425"/>
            <a:ext cx="9485003" cy="6030775"/>
            <a:chOff x="-3" y="-6425"/>
            <a:chExt cx="9485003" cy="6030775"/>
          </a:xfrm>
        </p:grpSpPr>
        <p:pic>
          <p:nvPicPr>
            <p:cNvPr id="231" name="Google Shape;231;p26"/>
            <p:cNvPicPr preferRelativeResize="0"/>
            <p:nvPr/>
          </p:nvPicPr>
          <p:blipFill rotWithShape="1">
            <a:blip r:embed="rId3">
              <a:alphaModFix/>
            </a:blip>
            <a:srcRect t="60631" r="31342" b="-7"/>
            <a:stretch/>
          </p:blipFill>
          <p:spPr>
            <a:xfrm flipH="1">
              <a:off x="-3" y="-6425"/>
              <a:ext cx="5512328" cy="5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6"/>
            <p:cNvPicPr preferRelativeResize="0"/>
            <p:nvPr/>
          </p:nvPicPr>
          <p:blipFill rotWithShape="1">
            <a:blip r:embed="rId3">
              <a:alphaModFix/>
            </a:blip>
            <a:srcRect l="85077" t="13211" r="41" b="1333"/>
            <a:stretch/>
          </p:blipFill>
          <p:spPr>
            <a:xfrm rot="10800000" flipH="1">
              <a:off x="0" y="3890075"/>
              <a:ext cx="1194774" cy="125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 rotWithShape="1">
            <a:blip r:embed="rId3">
              <a:alphaModFix/>
            </a:blip>
            <a:srcRect l="23342" t="5424" b="6802"/>
            <a:stretch/>
          </p:blipFill>
          <p:spPr>
            <a:xfrm rot="-5400000">
              <a:off x="6647251" y="3186601"/>
              <a:ext cx="4693723" cy="981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 rot="10800000"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893800" y="-63050"/>
            <a:ext cx="8250201" cy="5254996"/>
            <a:chOff x="893800" y="-63050"/>
            <a:chExt cx="8250201" cy="5254996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/>
            </a:blip>
            <a:srcRect t="36768"/>
            <a:stretch/>
          </p:blipFill>
          <p:spPr>
            <a:xfrm flipH="1">
              <a:off x="893800" y="-63050"/>
              <a:ext cx="8028950" cy="92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l="23342" t="12235" b="-8"/>
            <a:stretch/>
          </p:blipFill>
          <p:spPr>
            <a:xfrm rot="10800000">
              <a:off x="2989425" y="3904622"/>
              <a:ext cx="6154576" cy="1287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69425" y="2799700"/>
            <a:ext cx="3299400" cy="7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528875" y="1552511"/>
            <a:ext cx="1106100" cy="108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298226" y="2378175"/>
            <a:ext cx="30234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822351" y="2378175"/>
            <a:ext cx="30234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298250" y="2731875"/>
            <a:ext cx="3023400" cy="12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822374" y="2731875"/>
            <a:ext cx="3023400" cy="12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-6475" y="-43700"/>
            <a:ext cx="9199425" cy="5223399"/>
            <a:chOff x="-6475" y="-43700"/>
            <a:chExt cx="9199425" cy="5223399"/>
          </a:xfrm>
        </p:grpSpPr>
        <p:pic>
          <p:nvPicPr>
            <p:cNvPr id="40" name="Google Shape;40;p5"/>
            <p:cNvPicPr preferRelativeResize="0"/>
            <p:nvPr/>
          </p:nvPicPr>
          <p:blipFill rotWithShape="1">
            <a:blip r:embed="rId3">
              <a:alphaModFix/>
            </a:blip>
            <a:srcRect l="68089" t="34578" b="12895"/>
            <a:stretch/>
          </p:blipFill>
          <p:spPr>
            <a:xfrm rot="10800000">
              <a:off x="5173776" y="3971149"/>
              <a:ext cx="4019174" cy="120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3">
              <a:alphaModFix/>
            </a:blip>
            <a:srcRect l="26459" t="12235" r="8735" b="52503"/>
            <a:stretch/>
          </p:blipFill>
          <p:spPr>
            <a:xfrm rot="5400000">
              <a:off x="-2349349" y="2299175"/>
              <a:ext cx="5202899" cy="51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3">
              <a:alphaModFix/>
            </a:blip>
            <a:srcRect l="82884" t="9869" b="22393"/>
            <a:stretch/>
          </p:blipFill>
          <p:spPr>
            <a:xfrm rot="5400000">
              <a:off x="7976208" y="180133"/>
              <a:ext cx="1374201" cy="993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6450" y="0"/>
            <a:ext cx="9180450" cy="5170925"/>
            <a:chOff x="-36450" y="0"/>
            <a:chExt cx="9180450" cy="5170925"/>
          </a:xfrm>
        </p:grpSpPr>
        <p:pic>
          <p:nvPicPr>
            <p:cNvPr id="47" name="Google Shape;47;p6"/>
            <p:cNvPicPr preferRelativeResize="0"/>
            <p:nvPr/>
          </p:nvPicPr>
          <p:blipFill rotWithShape="1">
            <a:blip r:embed="rId3">
              <a:alphaModFix/>
            </a:blip>
            <a:srcRect l="17857" t="49878" b="10792"/>
            <a:stretch/>
          </p:blipFill>
          <p:spPr>
            <a:xfrm rot="10800000" flipH="1">
              <a:off x="-36450" y="4594075"/>
              <a:ext cx="6595149" cy="5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 rotWithShape="1">
            <a:blip r:embed="rId3">
              <a:alphaModFix/>
            </a:blip>
            <a:srcRect l="58364" t="36055" b="-6"/>
            <a:stretch/>
          </p:blipFill>
          <p:spPr>
            <a:xfrm rot="5400000">
              <a:off x="7003601" y="1202474"/>
              <a:ext cx="3342873" cy="937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945000" y="1740605"/>
            <a:ext cx="3585300" cy="23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45000" y="1136200"/>
            <a:ext cx="35853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4997279" y="776400"/>
            <a:ext cx="3048300" cy="35907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54" name="Google Shape;54;p7"/>
          <p:cNvGrpSpPr/>
          <p:nvPr/>
        </p:nvGrpSpPr>
        <p:grpSpPr>
          <a:xfrm>
            <a:off x="-3" y="-6425"/>
            <a:ext cx="9485003" cy="6030775"/>
            <a:chOff x="-3" y="-6425"/>
            <a:chExt cx="9485003" cy="6030775"/>
          </a:xfrm>
        </p:grpSpPr>
        <p:pic>
          <p:nvPicPr>
            <p:cNvPr id="55" name="Google Shape;55;p7"/>
            <p:cNvPicPr preferRelativeResize="0"/>
            <p:nvPr/>
          </p:nvPicPr>
          <p:blipFill rotWithShape="1">
            <a:blip r:embed="rId3">
              <a:alphaModFix/>
            </a:blip>
            <a:srcRect t="60631" r="31342" b="-7"/>
            <a:stretch/>
          </p:blipFill>
          <p:spPr>
            <a:xfrm flipH="1">
              <a:off x="-3" y="-6425"/>
              <a:ext cx="5512328" cy="5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 rotWithShape="1">
            <a:blip r:embed="rId3">
              <a:alphaModFix/>
            </a:blip>
            <a:srcRect l="85077" t="13211" r="41" b="1333"/>
            <a:stretch/>
          </p:blipFill>
          <p:spPr>
            <a:xfrm rot="10800000" flipH="1">
              <a:off x="0" y="3890075"/>
              <a:ext cx="1194774" cy="125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3">
              <a:alphaModFix/>
            </a:blip>
            <a:srcRect l="23342" t="5424" b="6802"/>
            <a:stretch/>
          </p:blipFill>
          <p:spPr>
            <a:xfrm rot="-5400000">
              <a:off x="6647251" y="3186601"/>
              <a:ext cx="4693723" cy="981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t="1437" b="142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8"/>
          <p:cNvGrpSpPr/>
          <p:nvPr/>
        </p:nvGrpSpPr>
        <p:grpSpPr>
          <a:xfrm>
            <a:off x="-6475" y="-43700"/>
            <a:ext cx="9199425" cy="5223399"/>
            <a:chOff x="-6475" y="-43700"/>
            <a:chExt cx="9199425" cy="5223399"/>
          </a:xfrm>
        </p:grpSpPr>
        <p:pic>
          <p:nvPicPr>
            <p:cNvPr id="61" name="Google Shape;61;p8"/>
            <p:cNvPicPr preferRelativeResize="0"/>
            <p:nvPr/>
          </p:nvPicPr>
          <p:blipFill rotWithShape="1">
            <a:blip r:embed="rId3">
              <a:alphaModFix/>
            </a:blip>
            <a:srcRect l="68089" t="34578" b="12895"/>
            <a:stretch/>
          </p:blipFill>
          <p:spPr>
            <a:xfrm rot="10800000">
              <a:off x="5173776" y="3971149"/>
              <a:ext cx="4019174" cy="120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8"/>
            <p:cNvPicPr preferRelativeResize="0"/>
            <p:nvPr/>
          </p:nvPicPr>
          <p:blipFill rotWithShape="1">
            <a:blip r:embed="rId3">
              <a:alphaModFix/>
            </a:blip>
            <a:srcRect l="26459" t="12235" r="8735" b="52503"/>
            <a:stretch/>
          </p:blipFill>
          <p:spPr>
            <a:xfrm rot="5400000">
              <a:off x="-2349349" y="2299175"/>
              <a:ext cx="5202899" cy="51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8"/>
            <p:cNvPicPr preferRelativeResize="0"/>
            <p:nvPr/>
          </p:nvPicPr>
          <p:blipFill rotWithShape="1">
            <a:blip r:embed="rId3">
              <a:alphaModFix/>
            </a:blip>
            <a:srcRect l="82884" t="9869" b="22393"/>
            <a:stretch/>
          </p:blipFill>
          <p:spPr>
            <a:xfrm rot="5400000">
              <a:off x="7976208" y="180133"/>
              <a:ext cx="1374201" cy="99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r="497"/>
          <a:stretch/>
        </p:blipFill>
        <p:spPr>
          <a:xfrm>
            <a:off x="-19388" y="0"/>
            <a:ext cx="9182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-3" y="-6425"/>
            <a:ext cx="9485003" cy="6030775"/>
            <a:chOff x="-3" y="-6425"/>
            <a:chExt cx="9485003" cy="6030775"/>
          </a:xfrm>
        </p:grpSpPr>
        <p:pic>
          <p:nvPicPr>
            <p:cNvPr id="70" name="Google Shape;70;p9"/>
            <p:cNvPicPr preferRelativeResize="0"/>
            <p:nvPr/>
          </p:nvPicPr>
          <p:blipFill rotWithShape="1">
            <a:blip r:embed="rId3">
              <a:alphaModFix/>
            </a:blip>
            <a:srcRect t="60631" r="31342" b="-7"/>
            <a:stretch/>
          </p:blipFill>
          <p:spPr>
            <a:xfrm flipH="1">
              <a:off x="-3" y="-6425"/>
              <a:ext cx="5512328" cy="5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9"/>
            <p:cNvPicPr preferRelativeResize="0"/>
            <p:nvPr/>
          </p:nvPicPr>
          <p:blipFill rotWithShape="1">
            <a:blip r:embed="rId3">
              <a:alphaModFix/>
            </a:blip>
            <a:srcRect l="85077" t="13211" r="41" b="1333"/>
            <a:stretch/>
          </p:blipFill>
          <p:spPr>
            <a:xfrm rot="10800000" flipH="1">
              <a:off x="0" y="3890075"/>
              <a:ext cx="1194774" cy="125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9"/>
            <p:cNvPicPr preferRelativeResize="0"/>
            <p:nvPr/>
          </p:nvPicPr>
          <p:blipFill rotWithShape="1">
            <a:blip r:embed="rId3">
              <a:alphaModFix/>
            </a:blip>
            <a:srcRect l="23342" t="5424" b="6802"/>
            <a:stretch/>
          </p:blipFill>
          <p:spPr>
            <a:xfrm rot="-5400000">
              <a:off x="6647251" y="3186601"/>
              <a:ext cx="4693723" cy="981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-26125" y="-58150"/>
            <a:ext cx="9170100" cy="5251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7" r:id="rId14"/>
    <p:sldLayoutId id="2147483668" r:id="rId15"/>
    <p:sldLayoutId id="2147483671" r:id="rId16"/>
    <p:sldLayoutId id="2147483672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4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ctrTitle"/>
          </p:nvPr>
        </p:nvSpPr>
        <p:spPr>
          <a:xfrm>
            <a:off x="1076250" y="1724817"/>
            <a:ext cx="6991500" cy="1287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Wireless Ground Vibration </a:t>
            </a:r>
            <a:r>
              <a:rPr lang="en" dirty="0">
                <a:highlight>
                  <a:srgbClr val="FFFF00"/>
                </a:highlight>
              </a:rPr>
              <a:t>Sensor</a:t>
            </a:r>
            <a:endParaRPr dirty="0">
              <a:highlight>
                <a:srgbClr val="FFFF00"/>
              </a:highlight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1076400" y="3213117"/>
            <a:ext cx="69915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Major Project</a:t>
            </a:r>
            <a:endParaRPr dirty="0"/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l="71934"/>
          <a:stretch/>
        </p:blipFill>
        <p:spPr>
          <a:xfrm flipH="1">
            <a:off x="6218709" y="2637200"/>
            <a:ext cx="2961376" cy="19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469425" y="2799699"/>
            <a:ext cx="3299400" cy="152226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Hardware &amp; Novelty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2"/>
          </p:nvPr>
        </p:nvSpPr>
        <p:spPr>
          <a:xfrm>
            <a:off x="6528875" y="1552511"/>
            <a:ext cx="1106100" cy="1080000"/>
          </a:xfrm>
          <a:prstGeom prst="rect">
            <a:avLst/>
          </a:prstGeom>
        </p:spPr>
        <p:txBody>
          <a:bodyPr spcFirstLastPara="1" wrap="square" lIns="91425" tIns="91425" rIns="137150" bIns="155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l="63603" r="-182"/>
          <a:stretch/>
        </p:blipFill>
        <p:spPr>
          <a:xfrm>
            <a:off x="-35325" y="1512500"/>
            <a:ext cx="4607302" cy="23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545E12-88B0-C450-C413-F99BB562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0" b="92667" l="10000" r="90000">
                        <a14:foregroundMark x1="23500" y1="28167" x2="23500" y2="28167"/>
                        <a14:foregroundMark x1="21667" y1="23833" x2="21667" y2="23833"/>
                        <a14:foregroundMark x1="37667" y1="9167" x2="37667" y2="9167"/>
                        <a14:foregroundMark x1="48000" y1="9000" x2="48000" y2="9000"/>
                        <a14:foregroundMark x1="50500" y1="6000" x2="50500" y2="6000"/>
                        <a14:foregroundMark x1="34500" y1="7167" x2="34500" y2="7167"/>
                        <a14:foregroundMark x1="29167" y1="9333" x2="29167" y2="9333"/>
                        <a14:foregroundMark x1="64167" y1="7167" x2="64167" y2="7167"/>
                        <a14:foregroundMark x1="67333" y1="7833" x2="67333" y2="7833"/>
                        <a14:foregroundMark x1="67833" y1="8000" x2="67833" y2="8000"/>
                        <a14:foregroundMark x1="52333" y1="92667" x2="52333" y2="92667"/>
                        <a14:foregroundMark x1="29000" y1="10167" x2="29000" y2="10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102" y="2622928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21863-260B-E8A5-1DD1-8FCFAA6C2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0000" l="4133" r="97600">
                        <a14:foregroundMark x1="26533" y1="19000" x2="66800" y2="10200"/>
                        <a14:foregroundMark x1="85867" y1="15800" x2="91733" y2="61600"/>
                        <a14:foregroundMark x1="82400" y1="12800" x2="93467" y2="8200"/>
                        <a14:foregroundMark x1="97733" y1="21000" x2="96400" y2="41200"/>
                        <a14:foregroundMark x1="95200" y1="68600" x2="72667" y2="88200"/>
                        <a14:foregroundMark x1="91778" y1="83270" x2="96000" y2="77400"/>
                        <a14:foregroundMark x1="8800" y1="50200" x2="6667" y2="69200"/>
                        <a14:foregroundMark x1="17733" y1="14000" x2="13067" y2="12000"/>
                        <a14:foregroundMark x1="4533" y1="42000" x2="4133" y2="21000"/>
                        <a14:foregroundMark x1="4933" y1="48200" x2="4133" y2="69200"/>
                        <a14:backgroundMark x1="90933" y1="84400" x2="90933" y2="84400"/>
                        <a14:backgroundMark x1="90000" y1="86400" x2="90000" y2="86400"/>
                        <a14:backgroundMark x1="90533" y1="85800" x2="90533" y2="85800"/>
                        <a14:backgroundMark x1="90933" y1="85800" x2="90933" y2="85800"/>
                        <a14:backgroundMark x1="90933" y1="85000" x2="90933" y2="85000"/>
                        <a14:backgroundMark x1="90533" y1="84400" x2="90533" y2="84400"/>
                        <a14:backgroundMark x1="90533" y1="84400" x2="91733" y2="8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6573" y="1769294"/>
            <a:ext cx="1440000" cy="9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6C4E0-F675-58C6-3A6F-75D1B821B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170" y="220880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F9E317-6255-36AA-AC87-6480E5293B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3333">
                        <a14:foregroundMark x1="85500" y1="61333" x2="85500" y2="61333"/>
                        <a14:foregroundMark x1="93333" y1="57000" x2="93333" y2="5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8326" y="330474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6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Used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1"/>
          </p:nvPr>
        </p:nvSpPr>
        <p:spPr>
          <a:xfrm>
            <a:off x="1522372" y="1263925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Geophone Sensor</a:t>
            </a:r>
            <a:endParaRPr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2"/>
          </p:nvPr>
        </p:nvSpPr>
        <p:spPr>
          <a:xfrm>
            <a:off x="1522372" y="2968563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 Board</a:t>
            </a:r>
            <a:endParaRPr dirty="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ubTitle" idx="3"/>
          </p:nvPr>
        </p:nvSpPr>
        <p:spPr>
          <a:xfrm>
            <a:off x="1522372" y="1598744"/>
            <a:ext cx="2815200" cy="1087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Utilized for precise detection of ground vibrations, the geophone sensor serves as the primary input device, capturing subtle movements with high sensitivity.</a:t>
            </a:r>
            <a:endParaRPr dirty="0"/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5"/>
          </p:nvPr>
        </p:nvSpPr>
        <p:spPr>
          <a:xfrm>
            <a:off x="5495368" y="1263925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16-bit ADC</a:t>
            </a: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6"/>
          </p:nvPr>
        </p:nvSpPr>
        <p:spPr>
          <a:xfrm>
            <a:off x="5495368" y="2968563"/>
            <a:ext cx="2815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18650 Battery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7"/>
          </p:nvPr>
        </p:nvSpPr>
        <p:spPr>
          <a:xfrm>
            <a:off x="5495371" y="1598744"/>
            <a:ext cx="2815200" cy="1273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16-bit Analog-to-Digital Converter (ADC) ensures accurate and reliable conversion of geophone signals into digital data, preserving signal integrity for subsequent analysis.</a:t>
            </a:r>
            <a:endParaRPr dirty="0"/>
          </a:p>
        </p:txBody>
      </p:sp>
      <p:sp>
        <p:nvSpPr>
          <p:cNvPr id="347" name="Google Shape;347;p37"/>
          <p:cNvSpPr/>
          <p:nvPr/>
        </p:nvSpPr>
        <p:spPr>
          <a:xfrm>
            <a:off x="833429" y="1325377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833429" y="3030027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4806429" y="1325377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4806429" y="3030027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351" name="Google Shape;351;p37"/>
          <p:cNvGrpSpPr/>
          <p:nvPr/>
        </p:nvGrpSpPr>
        <p:grpSpPr>
          <a:xfrm>
            <a:off x="4947865" y="1466777"/>
            <a:ext cx="294617" cy="294651"/>
            <a:chOff x="3897669" y="3843476"/>
            <a:chExt cx="445512" cy="445564"/>
          </a:xfrm>
        </p:grpSpPr>
        <p:sp>
          <p:nvSpPr>
            <p:cNvPr id="352" name="Google Shape;352;p37"/>
            <p:cNvSpPr/>
            <p:nvPr/>
          </p:nvSpPr>
          <p:spPr>
            <a:xfrm>
              <a:off x="3963004" y="4171270"/>
              <a:ext cx="314843" cy="117770"/>
            </a:xfrm>
            <a:custGeom>
              <a:avLst/>
              <a:gdLst/>
              <a:ahLst/>
              <a:cxnLst/>
              <a:rect l="l" t="t" r="r" b="b"/>
              <a:pathLst>
                <a:path w="314843" h="117770" extrusionOk="0">
                  <a:moveTo>
                    <a:pt x="65003" y="34919"/>
                  </a:moveTo>
                  <a:lnTo>
                    <a:pt x="118206" y="34919"/>
                  </a:lnTo>
                  <a:lnTo>
                    <a:pt x="118206" y="69794"/>
                  </a:lnTo>
                  <a:lnTo>
                    <a:pt x="67307" y="69794"/>
                  </a:lnTo>
                  <a:cubicBezTo>
                    <a:pt x="62126" y="56986"/>
                    <a:pt x="49567" y="47924"/>
                    <a:pt x="34924" y="47924"/>
                  </a:cubicBezTo>
                  <a:cubicBezTo>
                    <a:pt x="15667" y="47924"/>
                    <a:pt x="0" y="63590"/>
                    <a:pt x="0" y="82847"/>
                  </a:cubicBezTo>
                  <a:cubicBezTo>
                    <a:pt x="0" y="102104"/>
                    <a:pt x="15667" y="117771"/>
                    <a:pt x="34924" y="117771"/>
                  </a:cubicBezTo>
                  <a:cubicBezTo>
                    <a:pt x="49567" y="117771"/>
                    <a:pt x="62126" y="108708"/>
                    <a:pt x="67308" y="95900"/>
                  </a:cubicBezTo>
                  <a:lnTo>
                    <a:pt x="247536" y="95900"/>
                  </a:lnTo>
                  <a:cubicBezTo>
                    <a:pt x="252717" y="108708"/>
                    <a:pt x="265277" y="117771"/>
                    <a:pt x="279920" y="117771"/>
                  </a:cubicBezTo>
                  <a:cubicBezTo>
                    <a:pt x="299177" y="117771"/>
                    <a:pt x="314844" y="102105"/>
                    <a:pt x="314844" y="82847"/>
                  </a:cubicBezTo>
                  <a:cubicBezTo>
                    <a:pt x="314844" y="63590"/>
                    <a:pt x="299177" y="47924"/>
                    <a:pt x="279920" y="47924"/>
                  </a:cubicBezTo>
                  <a:cubicBezTo>
                    <a:pt x="265277" y="47924"/>
                    <a:pt x="252718" y="56987"/>
                    <a:pt x="247537" y="69794"/>
                  </a:cubicBezTo>
                  <a:lnTo>
                    <a:pt x="196638" y="69794"/>
                  </a:lnTo>
                  <a:lnTo>
                    <a:pt x="196638" y="34919"/>
                  </a:lnTo>
                  <a:lnTo>
                    <a:pt x="249841" y="34919"/>
                  </a:lnTo>
                  <a:lnTo>
                    <a:pt x="249841" y="0"/>
                  </a:lnTo>
                  <a:lnTo>
                    <a:pt x="65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4003877" y="3843476"/>
              <a:ext cx="233093" cy="214575"/>
            </a:xfrm>
            <a:custGeom>
              <a:avLst/>
              <a:gdLst/>
              <a:ahLst/>
              <a:cxnLst/>
              <a:rect l="l" t="t" r="r" b="b"/>
              <a:pathLst>
                <a:path w="233093" h="214575" extrusionOk="0">
                  <a:moveTo>
                    <a:pt x="129614" y="44441"/>
                  </a:moveTo>
                  <a:lnTo>
                    <a:pt x="180827" y="44441"/>
                  </a:lnTo>
                  <a:lnTo>
                    <a:pt x="180827" y="70074"/>
                  </a:lnTo>
                  <a:lnTo>
                    <a:pt x="154665" y="70074"/>
                  </a:lnTo>
                  <a:lnTo>
                    <a:pt x="154665" y="113120"/>
                  </a:lnTo>
                  <a:cubicBezTo>
                    <a:pt x="154665" y="130157"/>
                    <a:pt x="165605" y="144680"/>
                    <a:pt x="180827" y="150054"/>
                  </a:cubicBezTo>
                  <a:lnTo>
                    <a:pt x="180827" y="168875"/>
                  </a:lnTo>
                  <a:lnTo>
                    <a:pt x="206933" y="168875"/>
                  </a:lnTo>
                  <a:lnTo>
                    <a:pt x="206933" y="150054"/>
                  </a:lnTo>
                  <a:cubicBezTo>
                    <a:pt x="222155" y="144680"/>
                    <a:pt x="233094" y="130157"/>
                    <a:pt x="233094" y="113120"/>
                  </a:cubicBezTo>
                  <a:lnTo>
                    <a:pt x="233094" y="70074"/>
                  </a:lnTo>
                  <a:lnTo>
                    <a:pt x="206933" y="70074"/>
                  </a:lnTo>
                  <a:lnTo>
                    <a:pt x="206933" y="18334"/>
                  </a:lnTo>
                  <a:lnTo>
                    <a:pt x="129614" y="18334"/>
                  </a:lnTo>
                  <a:lnTo>
                    <a:pt x="129614" y="0"/>
                  </a:lnTo>
                  <a:lnTo>
                    <a:pt x="103507" y="0"/>
                  </a:lnTo>
                  <a:lnTo>
                    <a:pt x="103507" y="18334"/>
                  </a:lnTo>
                  <a:lnTo>
                    <a:pt x="26161" y="18334"/>
                  </a:lnTo>
                  <a:lnTo>
                    <a:pt x="26161" y="70074"/>
                  </a:lnTo>
                  <a:lnTo>
                    <a:pt x="0" y="70074"/>
                  </a:lnTo>
                  <a:lnTo>
                    <a:pt x="0" y="113120"/>
                  </a:lnTo>
                  <a:cubicBezTo>
                    <a:pt x="0" y="130157"/>
                    <a:pt x="10940" y="144680"/>
                    <a:pt x="26161" y="150054"/>
                  </a:cubicBezTo>
                  <a:lnTo>
                    <a:pt x="26161" y="168875"/>
                  </a:lnTo>
                  <a:lnTo>
                    <a:pt x="52267" y="168875"/>
                  </a:lnTo>
                  <a:lnTo>
                    <a:pt x="52267" y="150054"/>
                  </a:lnTo>
                  <a:cubicBezTo>
                    <a:pt x="67489" y="144680"/>
                    <a:pt x="78429" y="130157"/>
                    <a:pt x="78429" y="113120"/>
                  </a:cubicBezTo>
                  <a:lnTo>
                    <a:pt x="78429" y="70074"/>
                  </a:lnTo>
                  <a:lnTo>
                    <a:pt x="52267" y="70074"/>
                  </a:lnTo>
                  <a:lnTo>
                    <a:pt x="52267" y="44441"/>
                  </a:lnTo>
                  <a:lnTo>
                    <a:pt x="103507" y="44441"/>
                  </a:lnTo>
                  <a:lnTo>
                    <a:pt x="103507" y="214575"/>
                  </a:lnTo>
                  <a:lnTo>
                    <a:pt x="129614" y="214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3897669" y="3979142"/>
              <a:ext cx="445512" cy="166021"/>
            </a:xfrm>
            <a:custGeom>
              <a:avLst/>
              <a:gdLst/>
              <a:ahLst/>
              <a:cxnLst/>
              <a:rect l="l" t="t" r="r" b="b"/>
              <a:pathLst>
                <a:path w="445512" h="166021" extrusionOk="0">
                  <a:moveTo>
                    <a:pt x="445513" y="59298"/>
                  </a:moveTo>
                  <a:lnTo>
                    <a:pt x="419407" y="59298"/>
                  </a:lnTo>
                  <a:lnTo>
                    <a:pt x="419407" y="105015"/>
                  </a:lnTo>
                  <a:lnTo>
                    <a:pt x="26106" y="105015"/>
                  </a:lnTo>
                  <a:lnTo>
                    <a:pt x="26106" y="78908"/>
                  </a:lnTo>
                  <a:lnTo>
                    <a:pt x="124964" y="78908"/>
                  </a:lnTo>
                  <a:cubicBezTo>
                    <a:pt x="119537" y="53979"/>
                    <a:pt x="97307" y="35248"/>
                    <a:pt x="70775" y="35248"/>
                  </a:cubicBezTo>
                  <a:lnTo>
                    <a:pt x="26106" y="35248"/>
                  </a:lnTo>
                  <a:lnTo>
                    <a:pt x="26106" y="0"/>
                  </a:lnTo>
                  <a:lnTo>
                    <a:pt x="0" y="0"/>
                  </a:lnTo>
                  <a:lnTo>
                    <a:pt x="0" y="166021"/>
                  </a:lnTo>
                  <a:lnTo>
                    <a:pt x="445513" y="166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37"/>
          <p:cNvGrpSpPr/>
          <p:nvPr/>
        </p:nvGrpSpPr>
        <p:grpSpPr>
          <a:xfrm>
            <a:off x="968085" y="3164700"/>
            <a:ext cx="294642" cy="294642"/>
            <a:chOff x="5723979" y="2158449"/>
            <a:chExt cx="445549" cy="445549"/>
          </a:xfrm>
        </p:grpSpPr>
        <p:sp>
          <p:nvSpPr>
            <p:cNvPr id="356" name="Google Shape;356;p37"/>
            <p:cNvSpPr/>
            <p:nvPr/>
          </p:nvSpPr>
          <p:spPr>
            <a:xfrm>
              <a:off x="5763138" y="2214980"/>
              <a:ext cx="85615" cy="100077"/>
            </a:xfrm>
            <a:custGeom>
              <a:avLst/>
              <a:gdLst/>
              <a:ahLst/>
              <a:cxnLst/>
              <a:rect l="l" t="t" r="r" b="b"/>
              <a:pathLst>
                <a:path w="85615" h="100077" extrusionOk="0">
                  <a:moveTo>
                    <a:pt x="52216" y="56563"/>
                  </a:moveTo>
                  <a:lnTo>
                    <a:pt x="85616" y="56563"/>
                  </a:lnTo>
                  <a:lnTo>
                    <a:pt x="85616" y="0"/>
                  </a:lnTo>
                  <a:lnTo>
                    <a:pt x="0" y="0"/>
                  </a:lnTo>
                  <a:lnTo>
                    <a:pt x="0" y="100077"/>
                  </a:lnTo>
                  <a:lnTo>
                    <a:pt x="52216" y="1000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6044753" y="2214980"/>
              <a:ext cx="85616" cy="100077"/>
            </a:xfrm>
            <a:custGeom>
              <a:avLst/>
              <a:gdLst/>
              <a:ahLst/>
              <a:cxnLst/>
              <a:rect l="l" t="t" r="r" b="b"/>
              <a:pathLst>
                <a:path w="85616" h="100077" extrusionOk="0">
                  <a:moveTo>
                    <a:pt x="33400" y="56563"/>
                  </a:moveTo>
                  <a:lnTo>
                    <a:pt x="33400" y="100077"/>
                  </a:lnTo>
                  <a:lnTo>
                    <a:pt x="85616" y="100077"/>
                  </a:lnTo>
                  <a:lnTo>
                    <a:pt x="85616" y="0"/>
                  </a:lnTo>
                  <a:lnTo>
                    <a:pt x="0" y="0"/>
                  </a:lnTo>
                  <a:lnTo>
                    <a:pt x="0" y="565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5907667" y="2525644"/>
              <a:ext cx="26109" cy="78353"/>
            </a:xfrm>
            <a:custGeom>
              <a:avLst/>
              <a:gdLst/>
              <a:ahLst/>
              <a:cxnLst/>
              <a:rect l="l" t="t" r="r" b="b"/>
              <a:pathLst>
                <a:path w="26109" h="78353" extrusionOk="0">
                  <a:moveTo>
                    <a:pt x="0" y="0"/>
                  </a:moveTo>
                  <a:lnTo>
                    <a:pt x="26110" y="0"/>
                  </a:lnTo>
                  <a:lnTo>
                    <a:pt x="26110" y="78353"/>
                  </a:lnTo>
                  <a:lnTo>
                    <a:pt x="0" y="7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5959883" y="2525644"/>
              <a:ext cx="26109" cy="78353"/>
            </a:xfrm>
            <a:custGeom>
              <a:avLst/>
              <a:gdLst/>
              <a:ahLst/>
              <a:cxnLst/>
              <a:rect l="l" t="t" r="r" b="b"/>
              <a:pathLst>
                <a:path w="26109" h="78353" extrusionOk="0">
                  <a:moveTo>
                    <a:pt x="0" y="0"/>
                  </a:moveTo>
                  <a:lnTo>
                    <a:pt x="26110" y="0"/>
                  </a:lnTo>
                  <a:lnTo>
                    <a:pt x="26110" y="78353"/>
                  </a:lnTo>
                  <a:lnTo>
                    <a:pt x="0" y="7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5841461" y="2297649"/>
              <a:ext cx="210586" cy="306347"/>
            </a:xfrm>
            <a:custGeom>
              <a:avLst/>
              <a:gdLst/>
              <a:ahLst/>
              <a:cxnLst/>
              <a:rect l="l" t="t" r="r" b="b"/>
              <a:pathLst>
                <a:path w="210586" h="306347" extrusionOk="0">
                  <a:moveTo>
                    <a:pt x="210586" y="0"/>
                  </a:moveTo>
                  <a:lnTo>
                    <a:pt x="0" y="0"/>
                  </a:lnTo>
                  <a:lnTo>
                    <a:pt x="0" y="306348"/>
                  </a:lnTo>
                  <a:lnTo>
                    <a:pt x="40101" y="306348"/>
                  </a:lnTo>
                  <a:lnTo>
                    <a:pt x="40101" y="201888"/>
                  </a:lnTo>
                  <a:lnTo>
                    <a:pt x="170639" y="201888"/>
                  </a:lnTo>
                  <a:lnTo>
                    <a:pt x="170639" y="306348"/>
                  </a:lnTo>
                  <a:lnTo>
                    <a:pt x="210586" y="306348"/>
                  </a:lnTo>
                  <a:close/>
                  <a:moveTo>
                    <a:pt x="187092" y="167077"/>
                  </a:moveTo>
                  <a:lnTo>
                    <a:pt x="23647" y="167077"/>
                  </a:lnTo>
                  <a:lnTo>
                    <a:pt x="23647" y="140971"/>
                  </a:lnTo>
                  <a:lnTo>
                    <a:pt x="187092" y="140971"/>
                  </a:lnTo>
                  <a:close/>
                  <a:moveTo>
                    <a:pt x="187092" y="114861"/>
                  </a:moveTo>
                  <a:lnTo>
                    <a:pt x="23647" y="114861"/>
                  </a:lnTo>
                  <a:lnTo>
                    <a:pt x="23647" y="88755"/>
                  </a:lnTo>
                  <a:lnTo>
                    <a:pt x="187092" y="88755"/>
                  </a:lnTo>
                  <a:close/>
                  <a:moveTo>
                    <a:pt x="23647" y="62645"/>
                  </a:moveTo>
                  <a:lnTo>
                    <a:pt x="23647" y="36539"/>
                  </a:lnTo>
                  <a:lnTo>
                    <a:pt x="187092" y="36539"/>
                  </a:lnTo>
                  <a:lnTo>
                    <a:pt x="187092" y="626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5874862" y="2158449"/>
              <a:ext cx="143782" cy="113093"/>
            </a:xfrm>
            <a:custGeom>
              <a:avLst/>
              <a:gdLst/>
              <a:ahLst/>
              <a:cxnLst/>
              <a:rect l="l" t="t" r="r" b="b"/>
              <a:pathLst>
                <a:path w="143782" h="113093" extrusionOk="0">
                  <a:moveTo>
                    <a:pt x="0" y="113094"/>
                  </a:moveTo>
                  <a:lnTo>
                    <a:pt x="143782" y="113094"/>
                  </a:lnTo>
                  <a:lnTo>
                    <a:pt x="143782" y="0"/>
                  </a:lnTo>
                  <a:lnTo>
                    <a:pt x="0" y="0"/>
                  </a:lnTo>
                  <a:close/>
                  <a:moveTo>
                    <a:pt x="58915" y="29345"/>
                  </a:moveTo>
                  <a:lnTo>
                    <a:pt x="85021" y="29345"/>
                  </a:lnTo>
                  <a:lnTo>
                    <a:pt x="85021" y="43476"/>
                  </a:lnTo>
                  <a:lnTo>
                    <a:pt x="99152" y="43476"/>
                  </a:lnTo>
                  <a:lnTo>
                    <a:pt x="99152" y="69582"/>
                  </a:lnTo>
                  <a:lnTo>
                    <a:pt x="85021" y="69582"/>
                  </a:lnTo>
                  <a:lnTo>
                    <a:pt x="85021" y="83714"/>
                  </a:lnTo>
                  <a:lnTo>
                    <a:pt x="58915" y="83714"/>
                  </a:lnTo>
                  <a:lnTo>
                    <a:pt x="58915" y="69582"/>
                  </a:lnTo>
                  <a:lnTo>
                    <a:pt x="44783" y="69582"/>
                  </a:lnTo>
                  <a:lnTo>
                    <a:pt x="44783" y="43476"/>
                  </a:lnTo>
                  <a:lnTo>
                    <a:pt x="58915" y="43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6078153" y="2341163"/>
              <a:ext cx="91375" cy="262834"/>
            </a:xfrm>
            <a:custGeom>
              <a:avLst/>
              <a:gdLst/>
              <a:ahLst/>
              <a:cxnLst/>
              <a:rect l="l" t="t" r="r" b="b"/>
              <a:pathLst>
                <a:path w="91375" h="262834" extrusionOk="0">
                  <a:moveTo>
                    <a:pt x="0" y="262834"/>
                  </a:moveTo>
                  <a:lnTo>
                    <a:pt x="91376" y="262834"/>
                  </a:lnTo>
                  <a:lnTo>
                    <a:pt x="91376" y="0"/>
                  </a:lnTo>
                  <a:lnTo>
                    <a:pt x="0" y="0"/>
                  </a:lnTo>
                  <a:close/>
                  <a:moveTo>
                    <a:pt x="32635" y="41786"/>
                  </a:moveTo>
                  <a:lnTo>
                    <a:pt x="58741" y="41786"/>
                  </a:lnTo>
                  <a:lnTo>
                    <a:pt x="58741" y="82975"/>
                  </a:lnTo>
                  <a:lnTo>
                    <a:pt x="32635" y="82975"/>
                  </a:lnTo>
                  <a:close/>
                  <a:moveTo>
                    <a:pt x="32635" y="109083"/>
                  </a:moveTo>
                  <a:lnTo>
                    <a:pt x="58741" y="109083"/>
                  </a:lnTo>
                  <a:lnTo>
                    <a:pt x="58741" y="150272"/>
                  </a:lnTo>
                  <a:lnTo>
                    <a:pt x="32635" y="150272"/>
                  </a:lnTo>
                  <a:close/>
                  <a:moveTo>
                    <a:pt x="58741" y="176380"/>
                  </a:moveTo>
                  <a:lnTo>
                    <a:pt x="58741" y="217570"/>
                  </a:lnTo>
                  <a:lnTo>
                    <a:pt x="32635" y="217570"/>
                  </a:lnTo>
                  <a:lnTo>
                    <a:pt x="32635" y="1763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5723979" y="2341163"/>
              <a:ext cx="91375" cy="262835"/>
            </a:xfrm>
            <a:custGeom>
              <a:avLst/>
              <a:gdLst/>
              <a:ahLst/>
              <a:cxnLst/>
              <a:rect l="l" t="t" r="r" b="b"/>
              <a:pathLst>
                <a:path w="91375" h="262835" extrusionOk="0">
                  <a:moveTo>
                    <a:pt x="0" y="0"/>
                  </a:moveTo>
                  <a:lnTo>
                    <a:pt x="0" y="262835"/>
                  </a:lnTo>
                  <a:lnTo>
                    <a:pt x="91376" y="262835"/>
                  </a:lnTo>
                  <a:lnTo>
                    <a:pt x="91376" y="0"/>
                  </a:lnTo>
                  <a:close/>
                  <a:moveTo>
                    <a:pt x="58740" y="217569"/>
                  </a:moveTo>
                  <a:lnTo>
                    <a:pt x="32634" y="217569"/>
                  </a:lnTo>
                  <a:lnTo>
                    <a:pt x="32634" y="176379"/>
                  </a:lnTo>
                  <a:lnTo>
                    <a:pt x="58740" y="176379"/>
                  </a:lnTo>
                  <a:close/>
                  <a:moveTo>
                    <a:pt x="58740" y="150272"/>
                  </a:moveTo>
                  <a:lnTo>
                    <a:pt x="32634" y="150272"/>
                  </a:lnTo>
                  <a:lnTo>
                    <a:pt x="32634" y="109083"/>
                  </a:lnTo>
                  <a:lnTo>
                    <a:pt x="58740" y="109083"/>
                  </a:lnTo>
                  <a:close/>
                  <a:moveTo>
                    <a:pt x="58740" y="82975"/>
                  </a:moveTo>
                  <a:lnTo>
                    <a:pt x="32634" y="82975"/>
                  </a:lnTo>
                  <a:lnTo>
                    <a:pt x="32634" y="41786"/>
                  </a:lnTo>
                  <a:lnTo>
                    <a:pt x="58740" y="41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37"/>
          <p:cNvGrpSpPr/>
          <p:nvPr/>
        </p:nvGrpSpPr>
        <p:grpSpPr>
          <a:xfrm>
            <a:off x="974754" y="1486133"/>
            <a:ext cx="294822" cy="255973"/>
            <a:chOff x="5703717" y="1438563"/>
            <a:chExt cx="445822" cy="387076"/>
          </a:xfrm>
        </p:grpSpPr>
        <p:sp>
          <p:nvSpPr>
            <p:cNvPr id="365" name="Google Shape;365;p37"/>
            <p:cNvSpPr/>
            <p:nvPr/>
          </p:nvSpPr>
          <p:spPr>
            <a:xfrm>
              <a:off x="5703716" y="1438563"/>
              <a:ext cx="403934" cy="343328"/>
            </a:xfrm>
            <a:custGeom>
              <a:avLst/>
              <a:gdLst/>
              <a:ahLst/>
              <a:cxnLst/>
              <a:rect l="l" t="t" r="r" b="b"/>
              <a:pathLst>
                <a:path w="403934" h="343328" extrusionOk="0">
                  <a:moveTo>
                    <a:pt x="374711" y="29228"/>
                  </a:moveTo>
                  <a:cubicBezTo>
                    <a:pt x="335741" y="-9742"/>
                    <a:pt x="272332" y="-9742"/>
                    <a:pt x="233362" y="29228"/>
                  </a:cubicBezTo>
                  <a:lnTo>
                    <a:pt x="201970" y="60620"/>
                  </a:lnTo>
                  <a:lnTo>
                    <a:pt x="170577" y="29227"/>
                  </a:lnTo>
                  <a:cubicBezTo>
                    <a:pt x="131607" y="-9742"/>
                    <a:pt x="68197" y="-9742"/>
                    <a:pt x="29227" y="29227"/>
                  </a:cubicBezTo>
                  <a:cubicBezTo>
                    <a:pt x="-9742" y="68196"/>
                    <a:pt x="-9743" y="131604"/>
                    <a:pt x="29226" y="170575"/>
                  </a:cubicBezTo>
                  <a:lnTo>
                    <a:pt x="201970" y="343328"/>
                  </a:lnTo>
                  <a:lnTo>
                    <a:pt x="226585" y="318713"/>
                  </a:lnTo>
                  <a:lnTo>
                    <a:pt x="181065" y="273194"/>
                  </a:lnTo>
                  <a:lnTo>
                    <a:pt x="297660" y="156597"/>
                  </a:lnTo>
                  <a:lnTo>
                    <a:pt x="277415" y="133265"/>
                  </a:lnTo>
                  <a:lnTo>
                    <a:pt x="254811" y="162330"/>
                  </a:lnTo>
                  <a:lnTo>
                    <a:pt x="228923" y="162330"/>
                  </a:lnTo>
                  <a:lnTo>
                    <a:pt x="202105" y="193553"/>
                  </a:lnTo>
                  <a:lnTo>
                    <a:pt x="158819" y="144521"/>
                  </a:lnTo>
                  <a:lnTo>
                    <a:pt x="142791" y="162331"/>
                  </a:lnTo>
                  <a:lnTo>
                    <a:pt x="78320" y="162331"/>
                  </a:lnTo>
                  <a:lnTo>
                    <a:pt x="78320" y="136173"/>
                  </a:lnTo>
                  <a:lnTo>
                    <a:pt x="131141" y="136173"/>
                  </a:lnTo>
                  <a:lnTo>
                    <a:pt x="159008" y="105210"/>
                  </a:lnTo>
                  <a:lnTo>
                    <a:pt x="201834" y="153723"/>
                  </a:lnTo>
                  <a:lnTo>
                    <a:pt x="216908" y="136173"/>
                  </a:lnTo>
                  <a:lnTo>
                    <a:pt x="242016" y="136173"/>
                  </a:lnTo>
                  <a:lnTo>
                    <a:pt x="276310" y="92080"/>
                  </a:lnTo>
                  <a:lnTo>
                    <a:pt x="316202" y="138056"/>
                  </a:lnTo>
                  <a:lnTo>
                    <a:pt x="331939" y="122319"/>
                  </a:lnTo>
                  <a:lnTo>
                    <a:pt x="377397" y="167776"/>
                  </a:lnTo>
                  <a:cubicBezTo>
                    <a:pt x="413652" y="128625"/>
                    <a:pt x="412761" y="67278"/>
                    <a:pt x="374711" y="29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5921773" y="1597871"/>
              <a:ext cx="227766" cy="227768"/>
            </a:xfrm>
            <a:custGeom>
              <a:avLst/>
              <a:gdLst/>
              <a:ahLst/>
              <a:cxnLst/>
              <a:rect l="l" t="t" r="r" b="b"/>
              <a:pathLst>
                <a:path w="227766" h="227768" extrusionOk="0">
                  <a:moveTo>
                    <a:pt x="113883" y="227769"/>
                  </a:moveTo>
                  <a:lnTo>
                    <a:pt x="227767" y="113885"/>
                  </a:lnTo>
                  <a:lnTo>
                    <a:pt x="113883" y="0"/>
                  </a:lnTo>
                  <a:lnTo>
                    <a:pt x="0" y="113885"/>
                  </a:lnTo>
                  <a:close/>
                  <a:moveTo>
                    <a:pt x="126962" y="174473"/>
                  </a:moveTo>
                  <a:lnTo>
                    <a:pt x="100805" y="174473"/>
                  </a:lnTo>
                  <a:lnTo>
                    <a:pt x="100805" y="144379"/>
                  </a:lnTo>
                  <a:lnTo>
                    <a:pt x="126962" y="144379"/>
                  </a:lnTo>
                  <a:close/>
                  <a:moveTo>
                    <a:pt x="126962" y="56111"/>
                  </a:moveTo>
                  <a:lnTo>
                    <a:pt x="126962" y="123816"/>
                  </a:lnTo>
                  <a:lnTo>
                    <a:pt x="100805" y="123816"/>
                  </a:lnTo>
                  <a:lnTo>
                    <a:pt x="100805" y="56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37"/>
          <p:cNvSpPr txBox="1">
            <a:spLocks noGrp="1"/>
          </p:cNvSpPr>
          <p:nvPr>
            <p:ph type="subTitle" idx="4"/>
          </p:nvPr>
        </p:nvSpPr>
        <p:spPr>
          <a:xfrm>
            <a:off x="1522372" y="3303400"/>
            <a:ext cx="2815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Acting as the brain of the system, the ESP32 microcontroller facilitates seamless integration of sensor data, wireless communication, and data processing, enabling efficient real-time monitoring and transmission of ground vibration data.</a:t>
            </a:r>
            <a:endParaRPr dirty="0"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8"/>
          </p:nvPr>
        </p:nvSpPr>
        <p:spPr>
          <a:xfrm>
            <a:off x="5495371" y="3303400"/>
            <a:ext cx="28152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Powering the entire system, the 18650 battery provides a reliable and long-lasting energy source, ensuring continuous operation and data collection in various environmental conditions without the constraints of wired power sources.</a:t>
            </a:r>
            <a:endParaRPr dirty="0"/>
          </a:p>
        </p:txBody>
      </p:sp>
      <p:grpSp>
        <p:nvGrpSpPr>
          <p:cNvPr id="369" name="Google Shape;369;p37"/>
          <p:cNvGrpSpPr/>
          <p:nvPr/>
        </p:nvGrpSpPr>
        <p:grpSpPr>
          <a:xfrm>
            <a:off x="4968140" y="3166290"/>
            <a:ext cx="294599" cy="291474"/>
            <a:chOff x="946175" y="3619500"/>
            <a:chExt cx="296975" cy="293825"/>
          </a:xfrm>
        </p:grpSpPr>
        <p:sp>
          <p:nvSpPr>
            <p:cNvPr id="370" name="Google Shape;370;p3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Novelty</a:t>
            </a:r>
            <a:endParaRPr dirty="0"/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1"/>
          </p:nvPr>
        </p:nvSpPr>
        <p:spPr>
          <a:xfrm>
            <a:off x="2270115" y="1152029"/>
            <a:ext cx="5325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High-fidelity Wireless Data Transmission</a:t>
            </a:r>
            <a:endParaRPr dirty="0"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2"/>
          </p:nvPr>
        </p:nvSpPr>
        <p:spPr>
          <a:xfrm>
            <a:off x="2270115" y="2323254"/>
            <a:ext cx="5325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Portable and Autonomous Operation</a:t>
            </a:r>
            <a:endParaRPr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subTitle" idx="3"/>
          </p:nvPr>
        </p:nvSpPr>
        <p:spPr>
          <a:xfrm>
            <a:off x="2270115" y="1486863"/>
            <a:ext cx="5325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Utilizing a 16-bit ADC and the ESPNow protocol ensures precise ground vibration measurements and efficient real-time data transmission, facilitating reliable monitoring in varied environments.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4"/>
          </p:nvPr>
        </p:nvSpPr>
        <p:spPr>
          <a:xfrm>
            <a:off x="2270115" y="2658088"/>
            <a:ext cx="5325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system's rechargeable 18650 battery enables portable deployment in remote or inaccessible areas, where traditional wired systems are impractical.</a:t>
            </a:r>
            <a:endParaRPr dirty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5"/>
          </p:nvPr>
        </p:nvSpPr>
        <p:spPr>
          <a:xfrm>
            <a:off x="2270115" y="3494479"/>
            <a:ext cx="5325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Web-based Data Visualization</a:t>
            </a:r>
            <a:endParaRPr dirty="0"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6"/>
          </p:nvPr>
        </p:nvSpPr>
        <p:spPr>
          <a:xfrm>
            <a:off x="2270115" y="3829313"/>
            <a:ext cx="5325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project's web-based interface enables intuitive data visualization and analysis, supporting decision-making across applications like structural health monitoring, environmental surveillance, and industrial maintenance.</a:t>
            </a:r>
            <a:endParaRPr dirty="0"/>
          </a:p>
        </p:txBody>
      </p:sp>
      <p:sp>
        <p:nvSpPr>
          <p:cNvPr id="317" name="Google Shape;317;p36"/>
          <p:cNvSpPr/>
          <p:nvPr/>
        </p:nvSpPr>
        <p:spPr>
          <a:xfrm>
            <a:off x="1585565" y="1228225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318" name="Google Shape;318;p36"/>
          <p:cNvGrpSpPr/>
          <p:nvPr/>
        </p:nvGrpSpPr>
        <p:grpSpPr>
          <a:xfrm>
            <a:off x="1728484" y="1388283"/>
            <a:ext cx="291660" cy="239163"/>
            <a:chOff x="1268893" y="2274270"/>
            <a:chExt cx="291660" cy="239163"/>
          </a:xfrm>
        </p:grpSpPr>
        <p:sp>
          <p:nvSpPr>
            <p:cNvPr id="319" name="Google Shape;319;p36"/>
            <p:cNvSpPr/>
            <p:nvPr/>
          </p:nvSpPr>
          <p:spPr>
            <a:xfrm>
              <a:off x="1268893" y="2338502"/>
              <a:ext cx="291660" cy="174932"/>
            </a:xfrm>
            <a:custGeom>
              <a:avLst/>
              <a:gdLst/>
              <a:ahLst/>
              <a:cxnLst/>
              <a:rect l="l" t="t" r="r" b="b"/>
              <a:pathLst>
                <a:path w="904372" h="542424" extrusionOk="0">
                  <a:moveTo>
                    <a:pt x="904372" y="47136"/>
                  </a:moveTo>
                  <a:lnTo>
                    <a:pt x="795160" y="47136"/>
                  </a:lnTo>
                  <a:lnTo>
                    <a:pt x="795160" y="0"/>
                  </a:lnTo>
                  <a:lnTo>
                    <a:pt x="618857" y="0"/>
                  </a:lnTo>
                  <a:lnTo>
                    <a:pt x="618857" y="47134"/>
                  </a:lnTo>
                  <a:lnTo>
                    <a:pt x="540338" y="47134"/>
                  </a:lnTo>
                  <a:lnTo>
                    <a:pt x="540338" y="0"/>
                  </a:lnTo>
                  <a:lnTo>
                    <a:pt x="364036" y="0"/>
                  </a:lnTo>
                  <a:lnTo>
                    <a:pt x="364036" y="47134"/>
                  </a:lnTo>
                  <a:lnTo>
                    <a:pt x="285516" y="47134"/>
                  </a:lnTo>
                  <a:lnTo>
                    <a:pt x="285516" y="0"/>
                  </a:lnTo>
                  <a:lnTo>
                    <a:pt x="109214" y="0"/>
                  </a:lnTo>
                  <a:lnTo>
                    <a:pt x="109214" y="47134"/>
                  </a:lnTo>
                  <a:lnTo>
                    <a:pt x="0" y="47134"/>
                  </a:lnTo>
                  <a:lnTo>
                    <a:pt x="0" y="542424"/>
                  </a:lnTo>
                  <a:lnTo>
                    <a:pt x="904372" y="542424"/>
                  </a:lnTo>
                  <a:close/>
                  <a:moveTo>
                    <a:pt x="851375" y="383428"/>
                  </a:moveTo>
                  <a:lnTo>
                    <a:pt x="52997" y="383428"/>
                  </a:lnTo>
                  <a:lnTo>
                    <a:pt x="52997" y="100133"/>
                  </a:lnTo>
                  <a:lnTo>
                    <a:pt x="109214" y="100133"/>
                  </a:lnTo>
                  <a:lnTo>
                    <a:pt x="109214" y="241922"/>
                  </a:lnTo>
                  <a:cubicBezTo>
                    <a:pt x="109214" y="290530"/>
                    <a:pt x="148759" y="330072"/>
                    <a:pt x="197364" y="330072"/>
                  </a:cubicBezTo>
                  <a:cubicBezTo>
                    <a:pt x="245970" y="330072"/>
                    <a:pt x="285514" y="290528"/>
                    <a:pt x="285514" y="241922"/>
                  </a:cubicBezTo>
                  <a:lnTo>
                    <a:pt x="285514" y="100133"/>
                  </a:lnTo>
                  <a:lnTo>
                    <a:pt x="364035" y="100133"/>
                  </a:lnTo>
                  <a:lnTo>
                    <a:pt x="364035" y="241922"/>
                  </a:lnTo>
                  <a:cubicBezTo>
                    <a:pt x="364035" y="290530"/>
                    <a:pt x="403579" y="330072"/>
                    <a:pt x="452184" y="330072"/>
                  </a:cubicBezTo>
                  <a:cubicBezTo>
                    <a:pt x="500790" y="330072"/>
                    <a:pt x="540334" y="290528"/>
                    <a:pt x="540334" y="241922"/>
                  </a:cubicBezTo>
                  <a:lnTo>
                    <a:pt x="540334" y="100133"/>
                  </a:lnTo>
                  <a:lnTo>
                    <a:pt x="618853" y="100133"/>
                  </a:lnTo>
                  <a:lnTo>
                    <a:pt x="618853" y="241922"/>
                  </a:lnTo>
                  <a:cubicBezTo>
                    <a:pt x="618853" y="290530"/>
                    <a:pt x="658398" y="330072"/>
                    <a:pt x="707005" y="330072"/>
                  </a:cubicBezTo>
                  <a:cubicBezTo>
                    <a:pt x="755612" y="330072"/>
                    <a:pt x="795155" y="290528"/>
                    <a:pt x="795155" y="241922"/>
                  </a:cubicBezTo>
                  <a:lnTo>
                    <a:pt x="795155" y="100133"/>
                  </a:lnTo>
                  <a:lnTo>
                    <a:pt x="851370" y="100133"/>
                  </a:lnTo>
                  <a:lnTo>
                    <a:pt x="851370" y="3834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1304050" y="2274270"/>
              <a:ext cx="56857" cy="47260"/>
            </a:xfrm>
            <a:custGeom>
              <a:avLst/>
              <a:gdLst/>
              <a:ahLst/>
              <a:cxnLst/>
              <a:rect l="l" t="t" r="r" b="b"/>
              <a:pathLst>
                <a:path w="176301" h="146543" extrusionOk="0">
                  <a:moveTo>
                    <a:pt x="0" y="0"/>
                  </a:moveTo>
                  <a:lnTo>
                    <a:pt x="176302" y="0"/>
                  </a:lnTo>
                  <a:lnTo>
                    <a:pt x="176302" y="146544"/>
                  </a:lnTo>
                  <a:lnTo>
                    <a:pt x="0" y="1465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1468104" y="2274270"/>
              <a:ext cx="56858" cy="47260"/>
            </a:xfrm>
            <a:custGeom>
              <a:avLst/>
              <a:gdLst/>
              <a:ahLst/>
              <a:cxnLst/>
              <a:rect l="l" t="t" r="r" b="b"/>
              <a:pathLst>
                <a:path w="176303" h="146543" extrusionOk="0">
                  <a:moveTo>
                    <a:pt x="0" y="0"/>
                  </a:moveTo>
                  <a:lnTo>
                    <a:pt x="176303" y="0"/>
                  </a:lnTo>
                  <a:lnTo>
                    <a:pt x="176303" y="146544"/>
                  </a:lnTo>
                  <a:lnTo>
                    <a:pt x="0" y="1465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1386077" y="2274270"/>
              <a:ext cx="56857" cy="47260"/>
            </a:xfrm>
            <a:custGeom>
              <a:avLst/>
              <a:gdLst/>
              <a:ahLst/>
              <a:cxnLst/>
              <a:rect l="l" t="t" r="r" b="b"/>
              <a:pathLst>
                <a:path w="176301" h="146543" extrusionOk="0">
                  <a:moveTo>
                    <a:pt x="0" y="0"/>
                  </a:moveTo>
                  <a:lnTo>
                    <a:pt x="176302" y="0"/>
                  </a:lnTo>
                  <a:lnTo>
                    <a:pt x="176302" y="146544"/>
                  </a:lnTo>
                  <a:lnTo>
                    <a:pt x="0" y="1465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36"/>
          <p:cNvSpPr/>
          <p:nvPr/>
        </p:nvSpPr>
        <p:spPr>
          <a:xfrm>
            <a:off x="1585578" y="2399450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1585565" y="3570675"/>
            <a:ext cx="577500" cy="5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325" name="Google Shape;325;p36"/>
          <p:cNvGrpSpPr/>
          <p:nvPr/>
        </p:nvGrpSpPr>
        <p:grpSpPr>
          <a:xfrm>
            <a:off x="1742787" y="2542531"/>
            <a:ext cx="263054" cy="291329"/>
            <a:chOff x="412874" y="2826568"/>
            <a:chExt cx="263054" cy="291329"/>
          </a:xfrm>
        </p:grpSpPr>
        <p:sp>
          <p:nvSpPr>
            <p:cNvPr id="326" name="Google Shape;326;p36"/>
            <p:cNvSpPr/>
            <p:nvPr/>
          </p:nvSpPr>
          <p:spPr>
            <a:xfrm>
              <a:off x="412874" y="3018206"/>
              <a:ext cx="91160" cy="99691"/>
            </a:xfrm>
            <a:custGeom>
              <a:avLst/>
              <a:gdLst/>
              <a:ahLst/>
              <a:cxnLst/>
              <a:rect l="l" t="t" r="r" b="b"/>
              <a:pathLst>
                <a:path w="282668" h="309119" extrusionOk="0">
                  <a:moveTo>
                    <a:pt x="282665" y="309119"/>
                  </a:moveTo>
                  <a:lnTo>
                    <a:pt x="282668" y="309119"/>
                  </a:lnTo>
                  <a:lnTo>
                    <a:pt x="282668" y="141336"/>
                  </a:lnTo>
                  <a:cubicBezTo>
                    <a:pt x="282668" y="63404"/>
                    <a:pt x="219264" y="0"/>
                    <a:pt x="141332" y="0"/>
                  </a:cubicBezTo>
                  <a:cubicBezTo>
                    <a:pt x="63446" y="0"/>
                    <a:pt x="74" y="63330"/>
                    <a:pt x="0" y="141200"/>
                  </a:cubicBezTo>
                  <a:lnTo>
                    <a:pt x="0" y="309117"/>
                  </a:lnTo>
                  <a:lnTo>
                    <a:pt x="282665" y="309117"/>
                  </a:lnTo>
                  <a:close/>
                  <a:moveTo>
                    <a:pt x="167833" y="184447"/>
                  </a:moveTo>
                  <a:lnTo>
                    <a:pt x="114836" y="184447"/>
                  </a:lnTo>
                  <a:lnTo>
                    <a:pt x="114836" y="131448"/>
                  </a:lnTo>
                  <a:lnTo>
                    <a:pt x="167833" y="131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553906" y="2871433"/>
              <a:ext cx="85457" cy="97102"/>
            </a:xfrm>
            <a:custGeom>
              <a:avLst/>
              <a:gdLst/>
              <a:ahLst/>
              <a:cxnLst/>
              <a:rect l="l" t="t" r="r" b="b"/>
              <a:pathLst>
                <a:path w="264984" h="301090" extrusionOk="0">
                  <a:moveTo>
                    <a:pt x="0" y="0"/>
                  </a:moveTo>
                  <a:lnTo>
                    <a:pt x="264985" y="0"/>
                  </a:lnTo>
                  <a:lnTo>
                    <a:pt x="264985" y="301090"/>
                  </a:lnTo>
                  <a:lnTo>
                    <a:pt x="0" y="3010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429935" y="2877121"/>
              <a:ext cx="107108" cy="131114"/>
            </a:xfrm>
            <a:custGeom>
              <a:avLst/>
              <a:gdLst/>
              <a:ahLst/>
              <a:cxnLst/>
              <a:rect l="l" t="t" r="r" b="b"/>
              <a:pathLst>
                <a:path w="332118" h="406554" extrusionOk="0">
                  <a:moveTo>
                    <a:pt x="176664" y="406554"/>
                  </a:moveTo>
                  <a:lnTo>
                    <a:pt x="176664" y="247113"/>
                  </a:lnTo>
                  <a:cubicBezTo>
                    <a:pt x="176664" y="208268"/>
                    <a:pt x="208268" y="176665"/>
                    <a:pt x="247113" y="176665"/>
                  </a:cubicBezTo>
                  <a:lnTo>
                    <a:pt x="332118" y="176665"/>
                  </a:lnTo>
                  <a:lnTo>
                    <a:pt x="332118" y="0"/>
                  </a:lnTo>
                  <a:lnTo>
                    <a:pt x="214730" y="0"/>
                  </a:lnTo>
                  <a:cubicBezTo>
                    <a:pt x="96329" y="0"/>
                    <a:pt x="0" y="96327"/>
                    <a:pt x="0" y="214730"/>
                  </a:cubicBezTo>
                  <a:lnTo>
                    <a:pt x="0" y="406554"/>
                  </a:lnTo>
                  <a:cubicBezTo>
                    <a:pt x="26516" y="392966"/>
                    <a:pt x="56544" y="385293"/>
                    <a:pt x="88332" y="385293"/>
                  </a:cubicBezTo>
                  <a:cubicBezTo>
                    <a:pt x="120119" y="385293"/>
                    <a:pt x="150148" y="392966"/>
                    <a:pt x="176664" y="406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70965" y="2985414"/>
              <a:ext cx="51277" cy="22160"/>
            </a:xfrm>
            <a:custGeom>
              <a:avLst/>
              <a:gdLst/>
              <a:ahLst/>
              <a:cxnLst/>
              <a:rect l="l" t="t" r="r" b="b"/>
              <a:pathLst>
                <a:path w="158998" h="68712" extrusionOk="0">
                  <a:moveTo>
                    <a:pt x="0" y="0"/>
                  </a:moveTo>
                  <a:lnTo>
                    <a:pt x="158998" y="0"/>
                  </a:lnTo>
                  <a:lnTo>
                    <a:pt x="158998" y="68712"/>
                  </a:lnTo>
                  <a:lnTo>
                    <a:pt x="0" y="687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520340" y="3055157"/>
              <a:ext cx="155589" cy="62672"/>
            </a:xfrm>
            <a:custGeom>
              <a:avLst/>
              <a:gdLst/>
              <a:ahLst/>
              <a:cxnLst/>
              <a:rect l="l" t="t" r="r" b="b"/>
              <a:pathLst>
                <a:path w="482445" h="194331" extrusionOk="0">
                  <a:moveTo>
                    <a:pt x="0" y="0"/>
                  </a:moveTo>
                  <a:cubicBezTo>
                    <a:pt x="1192" y="8683"/>
                    <a:pt x="1821" y="17544"/>
                    <a:pt x="1821" y="26548"/>
                  </a:cubicBezTo>
                  <a:lnTo>
                    <a:pt x="1821" y="194331"/>
                  </a:lnTo>
                  <a:lnTo>
                    <a:pt x="422261" y="194331"/>
                  </a:lnTo>
                  <a:lnTo>
                    <a:pt x="422261" y="52997"/>
                  </a:lnTo>
                  <a:lnTo>
                    <a:pt x="482446" y="52997"/>
                  </a:lnTo>
                  <a:lnTo>
                    <a:pt x="482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567953" y="2826568"/>
              <a:ext cx="57310" cy="27857"/>
            </a:xfrm>
            <a:custGeom>
              <a:avLst/>
              <a:gdLst/>
              <a:ahLst/>
              <a:cxnLst/>
              <a:rect l="l" t="t" r="r" b="b"/>
              <a:pathLst>
                <a:path w="177704" h="86378" extrusionOk="0">
                  <a:moveTo>
                    <a:pt x="88853" y="0"/>
                  </a:moveTo>
                  <a:cubicBezTo>
                    <a:pt x="40675" y="0"/>
                    <a:pt x="1353" y="38522"/>
                    <a:pt x="0" y="86378"/>
                  </a:cubicBezTo>
                  <a:lnTo>
                    <a:pt x="177704" y="86378"/>
                  </a:lnTo>
                  <a:cubicBezTo>
                    <a:pt x="176355" y="38522"/>
                    <a:pt x="137033" y="0"/>
                    <a:pt x="88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36"/>
          <p:cNvGrpSpPr/>
          <p:nvPr/>
        </p:nvGrpSpPr>
        <p:grpSpPr>
          <a:xfrm>
            <a:off x="1728638" y="3713592"/>
            <a:ext cx="291356" cy="291666"/>
            <a:chOff x="1249463" y="2680992"/>
            <a:chExt cx="291356" cy="291666"/>
          </a:xfrm>
        </p:grpSpPr>
        <p:sp>
          <p:nvSpPr>
            <p:cNvPr id="333" name="Google Shape;333;p36"/>
            <p:cNvSpPr/>
            <p:nvPr/>
          </p:nvSpPr>
          <p:spPr>
            <a:xfrm>
              <a:off x="1249463" y="2680992"/>
              <a:ext cx="219026" cy="291666"/>
            </a:xfrm>
            <a:custGeom>
              <a:avLst/>
              <a:gdLst/>
              <a:ahLst/>
              <a:cxnLst/>
              <a:rect l="l" t="t" r="r" b="b"/>
              <a:pathLst>
                <a:path w="679150" h="904391" extrusionOk="0">
                  <a:moveTo>
                    <a:pt x="644408" y="122487"/>
                  </a:moveTo>
                  <a:cubicBezTo>
                    <a:pt x="625249" y="122487"/>
                    <a:pt x="609663" y="138073"/>
                    <a:pt x="609663" y="157231"/>
                  </a:cubicBezTo>
                  <a:lnTo>
                    <a:pt x="609663" y="333127"/>
                  </a:lnTo>
                  <a:lnTo>
                    <a:pt x="556666" y="333127"/>
                  </a:lnTo>
                  <a:lnTo>
                    <a:pt x="556666" y="95988"/>
                  </a:lnTo>
                  <a:cubicBezTo>
                    <a:pt x="556666" y="76830"/>
                    <a:pt x="541079" y="61243"/>
                    <a:pt x="521921" y="61243"/>
                  </a:cubicBezTo>
                  <a:cubicBezTo>
                    <a:pt x="502763" y="61243"/>
                    <a:pt x="487176" y="76830"/>
                    <a:pt x="487176" y="95988"/>
                  </a:cubicBezTo>
                  <a:lnTo>
                    <a:pt x="487176" y="333129"/>
                  </a:lnTo>
                  <a:lnTo>
                    <a:pt x="434179" y="333129"/>
                  </a:lnTo>
                  <a:lnTo>
                    <a:pt x="434179" y="34745"/>
                  </a:lnTo>
                  <a:cubicBezTo>
                    <a:pt x="434176" y="15586"/>
                    <a:pt x="418589" y="0"/>
                    <a:pt x="399431" y="0"/>
                  </a:cubicBezTo>
                  <a:cubicBezTo>
                    <a:pt x="380272" y="0"/>
                    <a:pt x="364686" y="15586"/>
                    <a:pt x="364686" y="34745"/>
                  </a:cubicBezTo>
                  <a:lnTo>
                    <a:pt x="364686" y="333129"/>
                  </a:lnTo>
                  <a:lnTo>
                    <a:pt x="311689" y="333129"/>
                  </a:lnTo>
                  <a:lnTo>
                    <a:pt x="311689" y="95988"/>
                  </a:lnTo>
                  <a:cubicBezTo>
                    <a:pt x="311689" y="76830"/>
                    <a:pt x="296103" y="61243"/>
                    <a:pt x="276944" y="61243"/>
                  </a:cubicBezTo>
                  <a:cubicBezTo>
                    <a:pt x="257786" y="61243"/>
                    <a:pt x="242199" y="76830"/>
                    <a:pt x="242199" y="95988"/>
                  </a:cubicBezTo>
                  <a:lnTo>
                    <a:pt x="242199" y="412873"/>
                  </a:lnTo>
                  <a:cubicBezTo>
                    <a:pt x="242199" y="445896"/>
                    <a:pt x="215333" y="472788"/>
                    <a:pt x="182311" y="472820"/>
                  </a:cubicBezTo>
                  <a:cubicBezTo>
                    <a:pt x="182290" y="472820"/>
                    <a:pt x="182267" y="472820"/>
                    <a:pt x="182246" y="472820"/>
                  </a:cubicBezTo>
                  <a:cubicBezTo>
                    <a:pt x="166235" y="472820"/>
                    <a:pt x="151186" y="466586"/>
                    <a:pt x="139862" y="455262"/>
                  </a:cubicBezTo>
                  <a:lnTo>
                    <a:pt x="74165" y="389565"/>
                  </a:lnTo>
                  <a:cubicBezTo>
                    <a:pt x="57365" y="372767"/>
                    <a:pt x="30035" y="372767"/>
                    <a:pt x="13235" y="389565"/>
                  </a:cubicBezTo>
                  <a:lnTo>
                    <a:pt x="12599" y="390201"/>
                  </a:lnTo>
                  <a:cubicBezTo>
                    <a:pt x="-4200" y="406999"/>
                    <a:pt x="-4200" y="434333"/>
                    <a:pt x="12599" y="451133"/>
                  </a:cubicBezTo>
                  <a:lnTo>
                    <a:pt x="115054" y="553589"/>
                  </a:lnTo>
                  <a:lnTo>
                    <a:pt x="130540" y="619411"/>
                  </a:lnTo>
                  <a:cubicBezTo>
                    <a:pt x="140880" y="663349"/>
                    <a:pt x="169231" y="701486"/>
                    <a:pt x="208331" y="724043"/>
                  </a:cubicBezTo>
                  <a:lnTo>
                    <a:pt x="221587" y="731691"/>
                  </a:lnTo>
                  <a:lnTo>
                    <a:pt x="221587" y="904392"/>
                  </a:lnTo>
                  <a:lnTo>
                    <a:pt x="617321" y="904392"/>
                  </a:lnTo>
                  <a:lnTo>
                    <a:pt x="617321" y="870128"/>
                  </a:lnTo>
                  <a:cubicBezTo>
                    <a:pt x="517646" y="835201"/>
                    <a:pt x="445964" y="740193"/>
                    <a:pt x="445964" y="628744"/>
                  </a:cubicBezTo>
                  <a:cubicBezTo>
                    <a:pt x="445964" y="495340"/>
                    <a:pt x="548663" y="385488"/>
                    <a:pt x="679151" y="374053"/>
                  </a:cubicBezTo>
                  <a:lnTo>
                    <a:pt x="679151" y="157233"/>
                  </a:lnTo>
                  <a:cubicBezTo>
                    <a:pt x="679153" y="138075"/>
                    <a:pt x="663564" y="122487"/>
                    <a:pt x="644408" y="122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1410080" y="2818137"/>
              <a:ext cx="130739" cy="130739"/>
            </a:xfrm>
            <a:custGeom>
              <a:avLst/>
              <a:gdLst/>
              <a:ahLst/>
              <a:cxnLst/>
              <a:rect l="l" t="t" r="r" b="b"/>
              <a:pathLst>
                <a:path w="405391" h="405391" extrusionOk="0">
                  <a:moveTo>
                    <a:pt x="202696" y="0"/>
                  </a:moveTo>
                  <a:cubicBezTo>
                    <a:pt x="90929" y="0"/>
                    <a:pt x="0" y="90929"/>
                    <a:pt x="0" y="202696"/>
                  </a:cubicBezTo>
                  <a:cubicBezTo>
                    <a:pt x="0" y="314463"/>
                    <a:pt x="90929" y="405392"/>
                    <a:pt x="202696" y="405392"/>
                  </a:cubicBezTo>
                  <a:cubicBezTo>
                    <a:pt x="314463" y="405392"/>
                    <a:pt x="405392" y="314463"/>
                    <a:pt x="405392" y="202696"/>
                  </a:cubicBezTo>
                  <a:cubicBezTo>
                    <a:pt x="405392" y="90929"/>
                    <a:pt x="314463" y="0"/>
                    <a:pt x="202696" y="0"/>
                  </a:cubicBezTo>
                  <a:close/>
                  <a:moveTo>
                    <a:pt x="343302" y="229194"/>
                  </a:moveTo>
                  <a:lnTo>
                    <a:pt x="294439" y="229194"/>
                  </a:lnTo>
                  <a:cubicBezTo>
                    <a:pt x="292444" y="236086"/>
                    <a:pt x="289708" y="242663"/>
                    <a:pt x="286297" y="248821"/>
                  </a:cubicBezTo>
                  <a:lnTo>
                    <a:pt x="311891" y="274415"/>
                  </a:lnTo>
                  <a:lnTo>
                    <a:pt x="274417" y="311889"/>
                  </a:lnTo>
                  <a:lnTo>
                    <a:pt x="248823" y="286295"/>
                  </a:lnTo>
                  <a:cubicBezTo>
                    <a:pt x="242664" y="289706"/>
                    <a:pt x="236087" y="292444"/>
                    <a:pt x="229196" y="294437"/>
                  </a:cubicBezTo>
                  <a:lnTo>
                    <a:pt x="229196" y="343300"/>
                  </a:lnTo>
                  <a:lnTo>
                    <a:pt x="176199" y="343300"/>
                  </a:lnTo>
                  <a:lnTo>
                    <a:pt x="176199" y="294437"/>
                  </a:lnTo>
                  <a:cubicBezTo>
                    <a:pt x="169308" y="292443"/>
                    <a:pt x="162731" y="289706"/>
                    <a:pt x="156571" y="286293"/>
                  </a:cubicBezTo>
                  <a:lnTo>
                    <a:pt x="130977" y="311887"/>
                  </a:lnTo>
                  <a:lnTo>
                    <a:pt x="93503" y="274413"/>
                  </a:lnTo>
                  <a:lnTo>
                    <a:pt x="119097" y="248819"/>
                  </a:lnTo>
                  <a:cubicBezTo>
                    <a:pt x="115685" y="242661"/>
                    <a:pt x="112947" y="236084"/>
                    <a:pt x="110954" y="229193"/>
                  </a:cubicBezTo>
                  <a:lnTo>
                    <a:pt x="62091" y="229193"/>
                  </a:lnTo>
                  <a:lnTo>
                    <a:pt x="62091" y="176196"/>
                  </a:lnTo>
                  <a:lnTo>
                    <a:pt x="110954" y="176196"/>
                  </a:lnTo>
                  <a:cubicBezTo>
                    <a:pt x="112949" y="169304"/>
                    <a:pt x="115685" y="162727"/>
                    <a:pt x="119097" y="156569"/>
                  </a:cubicBezTo>
                  <a:lnTo>
                    <a:pt x="93503" y="130975"/>
                  </a:lnTo>
                  <a:lnTo>
                    <a:pt x="130977" y="93501"/>
                  </a:lnTo>
                  <a:lnTo>
                    <a:pt x="156571" y="119095"/>
                  </a:lnTo>
                  <a:cubicBezTo>
                    <a:pt x="162729" y="115684"/>
                    <a:pt x="169306" y="112945"/>
                    <a:pt x="176197" y="110953"/>
                  </a:cubicBezTo>
                  <a:lnTo>
                    <a:pt x="176197" y="62090"/>
                  </a:lnTo>
                  <a:lnTo>
                    <a:pt x="229194" y="62090"/>
                  </a:lnTo>
                  <a:lnTo>
                    <a:pt x="229194" y="110953"/>
                  </a:lnTo>
                  <a:cubicBezTo>
                    <a:pt x="236086" y="112947"/>
                    <a:pt x="242663" y="115684"/>
                    <a:pt x="248821" y="119095"/>
                  </a:cubicBezTo>
                  <a:lnTo>
                    <a:pt x="274415" y="93501"/>
                  </a:lnTo>
                  <a:lnTo>
                    <a:pt x="311889" y="130975"/>
                  </a:lnTo>
                  <a:lnTo>
                    <a:pt x="286295" y="156569"/>
                  </a:lnTo>
                  <a:cubicBezTo>
                    <a:pt x="289706" y="162729"/>
                    <a:pt x="292444" y="169304"/>
                    <a:pt x="294439" y="176197"/>
                  </a:cubicBezTo>
                  <a:lnTo>
                    <a:pt x="343302" y="176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461643" y="2869699"/>
              <a:ext cx="27422" cy="27422"/>
            </a:xfrm>
            <a:custGeom>
              <a:avLst/>
              <a:gdLst/>
              <a:ahLst/>
              <a:cxnLst/>
              <a:rect l="l" t="t" r="r" b="b"/>
              <a:pathLst>
                <a:path w="85028" h="85028" extrusionOk="0">
                  <a:moveTo>
                    <a:pt x="85028" y="42514"/>
                  </a:moveTo>
                  <a:cubicBezTo>
                    <a:pt x="85028" y="65994"/>
                    <a:pt x="65994" y="85028"/>
                    <a:pt x="42514" y="85028"/>
                  </a:cubicBezTo>
                  <a:cubicBezTo>
                    <a:pt x="19034" y="85028"/>
                    <a:pt x="0" y="65994"/>
                    <a:pt x="0" y="42514"/>
                  </a:cubicBezTo>
                  <a:cubicBezTo>
                    <a:pt x="0" y="19034"/>
                    <a:pt x="19034" y="0"/>
                    <a:pt x="42514" y="0"/>
                  </a:cubicBezTo>
                  <a:cubicBezTo>
                    <a:pt x="65994" y="0"/>
                    <a:pt x="85028" y="19034"/>
                    <a:pt x="85028" y="425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194048" y="2799700"/>
            <a:ext cx="3574777" cy="7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Work Done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2"/>
          </p:nvPr>
        </p:nvSpPr>
        <p:spPr>
          <a:xfrm>
            <a:off x="6528875" y="1552511"/>
            <a:ext cx="1106100" cy="1080000"/>
          </a:xfrm>
          <a:prstGeom prst="rect">
            <a:avLst/>
          </a:prstGeom>
        </p:spPr>
        <p:txBody>
          <a:bodyPr spcFirstLastPara="1" wrap="square" lIns="91425" tIns="91425" rIns="137150" bIns="155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l="63603" r="-182"/>
          <a:stretch/>
        </p:blipFill>
        <p:spPr>
          <a:xfrm>
            <a:off x="-35325" y="1512500"/>
            <a:ext cx="4607302" cy="2300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Boom!">
                <a:extLst>
                  <a:ext uri="{FF2B5EF4-FFF2-40B4-BE49-F238E27FC236}">
                    <a16:creationId xmlns:a16="http://schemas.microsoft.com/office/drawing/2014/main" id="{510CC0BE-5847-136E-4C3B-B60D4A6EA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259939"/>
                  </p:ext>
                </p:extLst>
              </p:nvPr>
            </p:nvGraphicFramePr>
            <p:xfrm>
              <a:off x="613277" y="2522112"/>
              <a:ext cx="3195125" cy="21974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95125" cy="2197430"/>
                    </a:xfrm>
                    <a:prstGeom prst="rect">
                      <a:avLst/>
                    </a:prstGeom>
                  </am3d:spPr>
                  <am3d:camera>
                    <am3d:pos x="0" y="0" z="655707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95" d="1000000"/>
                    <am3d:preTrans dx="1891792" dy="-561928" dz="-8408621"/>
                    <am3d:scale>
                      <am3d:sx n="1000000" d="1000000"/>
                      <am3d:sy n="1000000" d="1000000"/>
                      <am3d:sz n="1000000" d="1000000"/>
                    </am3d:scale>
                    <am3d:rot ax="1541255" ay="-301966" az="-14497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23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Boom!">
                <a:extLst>
                  <a:ext uri="{FF2B5EF4-FFF2-40B4-BE49-F238E27FC236}">
                    <a16:creationId xmlns:a16="http://schemas.microsoft.com/office/drawing/2014/main" id="{510CC0BE-5847-136E-4C3B-B60D4A6EA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277" y="2522112"/>
                <a:ext cx="3195125" cy="21974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833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ighlight>
                  <a:schemeClr val="dk2"/>
                </a:highlight>
              </a:rPr>
              <a:t>Final Circuit Integration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>
            <a:off x="1208150" y="3186479"/>
            <a:ext cx="2971200" cy="571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Circuit integration finalized, ensuring seamless functionality of the system.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7DAFD-97F9-2871-95D1-F5DA0F77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50" y="1444162"/>
            <a:ext cx="4680000" cy="2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6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>
            <a:off x="1208150" y="3186479"/>
            <a:ext cx="2971200" cy="678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Sleek and user-friendly GUI frontend developed for intuitive data interaction.</a:t>
            </a:r>
            <a:endParaRPr dirty="0"/>
          </a:p>
        </p:txBody>
      </p:sp>
      <p:sp>
        <p:nvSpPr>
          <p:cNvPr id="4" name="Google Shape;413;p41">
            <a:extLst>
              <a:ext uri="{FF2B5EF4-FFF2-40B4-BE49-F238E27FC236}">
                <a16:creationId xmlns:a16="http://schemas.microsoft.com/office/drawing/2014/main" id="{A50725E2-2514-6BB9-F8CB-D680BA79F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ighlight>
                  <a:schemeClr val="dk2"/>
                </a:highlight>
              </a:rPr>
              <a:t>GUI Frontend Development</a:t>
            </a:r>
            <a:endParaRPr dirty="0">
              <a:highlight>
                <a:schemeClr val="dk2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09748-B417-E101-26B8-E7AFC431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1750"/>
            <a:ext cx="4139557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83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1F2DF-5C66-D33F-3E57-A21B5155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312"/>
            <a:ext cx="4500000" cy="274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7166D-9DE8-F731-02EF-4145360C4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2" y="1184249"/>
            <a:ext cx="4500000" cy="27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64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>
            <a:off x="1208150" y="2467219"/>
            <a:ext cx="2971200" cy="70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Precise parameter calculations conducted to enhance data accuracy and relevance.</a:t>
            </a:r>
            <a:endParaRPr dirty="0"/>
          </a:p>
        </p:txBody>
      </p:sp>
      <p:sp>
        <p:nvSpPr>
          <p:cNvPr id="4" name="Google Shape;413;p41">
            <a:extLst>
              <a:ext uri="{FF2B5EF4-FFF2-40B4-BE49-F238E27FC236}">
                <a16:creationId xmlns:a16="http://schemas.microsoft.com/office/drawing/2014/main" id="{08243BD9-4DEB-490C-9BAE-8AABBA8AD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ighlight>
                  <a:schemeClr val="dk2"/>
                </a:highlight>
              </a:rPr>
              <a:t>Parameter Calculation 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7" name="Google Shape;415;p41">
            <a:extLst>
              <a:ext uri="{FF2B5EF4-FFF2-40B4-BE49-F238E27FC236}">
                <a16:creationId xmlns:a16="http://schemas.microsoft.com/office/drawing/2014/main" id="{54473AB1-8406-E12D-552E-E484EDB4DB30}"/>
              </a:ext>
            </a:extLst>
          </p:cNvPr>
          <p:cNvSpPr txBox="1">
            <a:spLocks/>
          </p:cNvSpPr>
          <p:nvPr/>
        </p:nvSpPr>
        <p:spPr>
          <a:xfrm>
            <a:off x="5675375" y="1822023"/>
            <a:ext cx="2971200" cy="74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Achieved successful wireless transmission of sensor data for real-time monitoring.</a:t>
            </a:r>
          </a:p>
        </p:txBody>
      </p:sp>
      <p:sp>
        <p:nvSpPr>
          <p:cNvPr id="8" name="Google Shape;413;p41">
            <a:extLst>
              <a:ext uri="{FF2B5EF4-FFF2-40B4-BE49-F238E27FC236}">
                <a16:creationId xmlns:a16="http://schemas.microsoft.com/office/drawing/2014/main" id="{4BBAD24D-6835-46CC-C87A-A4E8FC6A4D45}"/>
              </a:ext>
            </a:extLst>
          </p:cNvPr>
          <p:cNvSpPr txBox="1">
            <a:spLocks/>
          </p:cNvSpPr>
          <p:nvPr/>
        </p:nvSpPr>
        <p:spPr>
          <a:xfrm>
            <a:off x="5675375" y="2820652"/>
            <a:ext cx="29712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-IN" dirty="0">
                <a:highlight>
                  <a:schemeClr val="dk2"/>
                </a:highlight>
              </a:rPr>
              <a:t>Wireless Data Transmission </a:t>
            </a:r>
          </a:p>
        </p:txBody>
      </p:sp>
    </p:spTree>
    <p:extLst>
      <p:ext uri="{BB962C8B-B14F-4D97-AF65-F5344CB8AC3E}">
        <p14:creationId xmlns:p14="http://schemas.microsoft.com/office/powerpoint/2010/main" val="1697756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>
            <a:off x="1208150" y="3186479"/>
            <a:ext cx="2971200" cy="749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PCB meticulously designed and sent for fabrication to optimize system efficiency.</a:t>
            </a:r>
            <a:endParaRPr dirty="0"/>
          </a:p>
        </p:txBody>
      </p:sp>
      <p:sp>
        <p:nvSpPr>
          <p:cNvPr id="4" name="Google Shape;413;p41">
            <a:extLst>
              <a:ext uri="{FF2B5EF4-FFF2-40B4-BE49-F238E27FC236}">
                <a16:creationId xmlns:a16="http://schemas.microsoft.com/office/drawing/2014/main" id="{41C79F0E-A130-1E06-6CF9-F537C2E13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dk2"/>
                </a:highlight>
              </a:rPr>
              <a:t>PCB Design and Fabrication Initiated</a:t>
            </a:r>
            <a:endParaRPr dirty="0">
              <a:highlight>
                <a:schemeClr val="dk2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74E8A7-BAF4-9A59-7529-A42D49A0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44" y="963414"/>
            <a:ext cx="4320000" cy="32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94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4FC75A-0E14-5F47-76BC-EE51FA42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2" y="411750"/>
            <a:ext cx="4320000" cy="43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42DED-092D-008A-4CFD-7FB4B875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76" y="273480"/>
            <a:ext cx="4320000" cy="45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0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Table </a:t>
            </a:r>
            <a:r>
              <a:rPr lang="en"/>
              <a:t>of contents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2"/>
          </p:nvPr>
        </p:nvSpPr>
        <p:spPr>
          <a:xfrm>
            <a:off x="822555" y="1571874"/>
            <a:ext cx="577500" cy="577500"/>
          </a:xfrm>
          <a:prstGeom prst="rect">
            <a:avLst/>
          </a:prstGeom>
        </p:spPr>
        <p:txBody>
          <a:bodyPr spcFirstLastPara="1" wrap="square" lIns="146300" tIns="91425" rIns="91425" bIns="12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"/>
          </p:nvPr>
        </p:nvSpPr>
        <p:spPr>
          <a:xfrm>
            <a:off x="713225" y="2179033"/>
            <a:ext cx="2571824" cy="793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3"/>
          </p:nvPr>
        </p:nvSpPr>
        <p:spPr>
          <a:xfrm>
            <a:off x="3394380" y="1571874"/>
            <a:ext cx="577500" cy="577500"/>
          </a:xfrm>
          <a:prstGeom prst="rect">
            <a:avLst/>
          </a:prstGeom>
        </p:spPr>
        <p:txBody>
          <a:bodyPr spcFirstLastPara="1" wrap="square" lIns="118850" tIns="91425" rIns="91425" bIns="12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4"/>
          </p:nvPr>
        </p:nvSpPr>
        <p:spPr>
          <a:xfrm>
            <a:off x="3285049" y="2347958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5"/>
          </p:nvPr>
        </p:nvSpPr>
        <p:spPr>
          <a:xfrm>
            <a:off x="5966205" y="1571874"/>
            <a:ext cx="577500" cy="577500"/>
          </a:xfrm>
          <a:prstGeom prst="rect">
            <a:avLst/>
          </a:prstGeom>
        </p:spPr>
        <p:txBody>
          <a:bodyPr spcFirstLastPara="1" wrap="square" lIns="118850" tIns="91425" rIns="91425" bIns="12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6"/>
          </p:nvPr>
        </p:nvSpPr>
        <p:spPr>
          <a:xfrm>
            <a:off x="5856872" y="2335766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7"/>
          </p:nvPr>
        </p:nvSpPr>
        <p:spPr>
          <a:xfrm>
            <a:off x="822555" y="3013274"/>
            <a:ext cx="577500" cy="577500"/>
          </a:xfrm>
          <a:prstGeom prst="rect">
            <a:avLst/>
          </a:prstGeom>
        </p:spPr>
        <p:txBody>
          <a:bodyPr spcFirstLastPara="1" wrap="square" lIns="118850" tIns="91425" rIns="91425" bIns="12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8"/>
          </p:nvPr>
        </p:nvSpPr>
        <p:spPr>
          <a:xfrm>
            <a:off x="713225" y="3752782"/>
            <a:ext cx="2574000" cy="712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Hardware &amp; Novelty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9"/>
          </p:nvPr>
        </p:nvSpPr>
        <p:spPr>
          <a:xfrm>
            <a:off x="3394380" y="3013274"/>
            <a:ext cx="577500" cy="577500"/>
          </a:xfrm>
          <a:prstGeom prst="rect">
            <a:avLst/>
          </a:prstGeom>
        </p:spPr>
        <p:txBody>
          <a:bodyPr spcFirstLastPara="1" wrap="square" lIns="118850" tIns="91425" rIns="91425" bIns="12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3"/>
          </p:nvPr>
        </p:nvSpPr>
        <p:spPr>
          <a:xfrm>
            <a:off x="3285049" y="3752782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Work Done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14"/>
          </p:nvPr>
        </p:nvSpPr>
        <p:spPr>
          <a:xfrm>
            <a:off x="5966205" y="3013274"/>
            <a:ext cx="577500" cy="577500"/>
          </a:xfrm>
          <a:prstGeom prst="rect">
            <a:avLst/>
          </a:prstGeom>
        </p:spPr>
        <p:txBody>
          <a:bodyPr spcFirstLastPara="1" wrap="square" lIns="118850" tIns="91425" rIns="91425" bIns="128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15"/>
          </p:nvPr>
        </p:nvSpPr>
        <p:spPr>
          <a:xfrm>
            <a:off x="5856872" y="3740590"/>
            <a:ext cx="2574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Work Almost Done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>
            <a:off x="1208150" y="3186479"/>
            <a:ext cx="2971200" cy="749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3D model crafted for comprehensive visualization of the sensor setup.</a:t>
            </a:r>
            <a:endParaRPr dirty="0"/>
          </a:p>
        </p:txBody>
      </p:sp>
      <p:sp>
        <p:nvSpPr>
          <p:cNvPr id="4" name="Google Shape;413;p41">
            <a:extLst>
              <a:ext uri="{FF2B5EF4-FFF2-40B4-BE49-F238E27FC236}">
                <a16:creationId xmlns:a16="http://schemas.microsoft.com/office/drawing/2014/main" id="{41C79F0E-A130-1E06-6CF9-F537C2E13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ighlight>
                  <a:schemeClr val="dk2"/>
                </a:highlight>
              </a:rPr>
              <a:t>Advanced 3D Model Creation</a:t>
            </a:r>
            <a:endParaRPr dirty="0">
              <a:highlight>
                <a:schemeClr val="dk2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E196B-3C27-6007-8823-F241BFDC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652" y="953975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2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subTitle" idx="1"/>
          </p:nvPr>
        </p:nvSpPr>
        <p:spPr>
          <a:xfrm>
            <a:off x="1208150" y="3186479"/>
            <a:ext cx="2971200" cy="749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Efficient backend integration is being achieved for seamless data management.</a:t>
            </a:r>
            <a:endParaRPr dirty="0"/>
          </a:p>
        </p:txBody>
      </p:sp>
      <p:sp>
        <p:nvSpPr>
          <p:cNvPr id="4" name="Google Shape;413;p41">
            <a:extLst>
              <a:ext uri="{FF2B5EF4-FFF2-40B4-BE49-F238E27FC236}">
                <a16:creationId xmlns:a16="http://schemas.microsoft.com/office/drawing/2014/main" id="{41C79F0E-A130-1E06-6CF9-F537C2E13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150" y="953975"/>
            <a:ext cx="2971200" cy="211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ighlight>
                  <a:schemeClr val="dk2"/>
                </a:highlight>
              </a:rPr>
              <a:t>Efficient Backend Integration</a:t>
            </a:r>
            <a:endParaRPr dirty="0">
              <a:highlight>
                <a:schemeClr val="dk2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2C21A-C34A-BA61-6F6C-EA9A4F0EC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9" t="4482" r="4099" b="4259"/>
          <a:stretch/>
        </p:blipFill>
        <p:spPr>
          <a:xfrm>
            <a:off x="5131573" y="224790"/>
            <a:ext cx="330925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7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Our Team</a:t>
            </a:r>
            <a:endParaRPr b="1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529197" y="1656207"/>
            <a:ext cx="6273006" cy="24288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Omkar Singh Sandhu		20105004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Akshat Kumar			20105005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Agrim Gupta			20105008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Rahul Sharma			20105015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Kanwar Ekamjot Singh	20105021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tar Struck Emoji">
                <a:extLst>
                  <a:ext uri="{FF2B5EF4-FFF2-40B4-BE49-F238E27FC236}">
                    <a16:creationId xmlns:a16="http://schemas.microsoft.com/office/drawing/2014/main" id="{FBA0653B-F267-E8F8-8BC6-236F2991E7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542170"/>
                  </p:ext>
                </p:extLst>
              </p:nvPr>
            </p:nvGraphicFramePr>
            <p:xfrm>
              <a:off x="-14028" y="1904783"/>
              <a:ext cx="2147542" cy="2128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47542" cy="2128538"/>
                    </a:xfrm>
                    <a:prstGeom prst="rect">
                      <a:avLst/>
                    </a:prstGeom>
                  </am3d:spPr>
                  <am3d:camera>
                    <am3d:pos x="0" y="0" z="80526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610" d="1000000"/>
                    <am3d:preTrans dx="1" dy="-17693233" dz="-355396"/>
                    <am3d:scale>
                      <am3d:sx n="1000000" d="1000000"/>
                      <am3d:sy n="1000000" d="1000000"/>
                      <am3d:sz n="1000000" d="1000000"/>
                    </am3d:scale>
                    <am3d:rot ax="-230176" ay="1368138" az="-89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1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tar Struck Emoji">
                <a:extLst>
                  <a:ext uri="{FF2B5EF4-FFF2-40B4-BE49-F238E27FC236}">
                    <a16:creationId xmlns:a16="http://schemas.microsoft.com/office/drawing/2014/main" id="{FBA0653B-F267-E8F8-8BC6-236F2991E7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028" y="1904783"/>
                <a:ext cx="2147542" cy="212853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294;p35">
            <a:extLst>
              <a:ext uri="{FF2B5EF4-FFF2-40B4-BE49-F238E27FC236}">
                <a16:creationId xmlns:a16="http://schemas.microsoft.com/office/drawing/2014/main" id="{533C5930-8591-AE74-A073-A5C1E455082B}"/>
              </a:ext>
            </a:extLst>
          </p:cNvPr>
          <p:cNvSpPr txBox="1">
            <a:spLocks/>
          </p:cNvSpPr>
          <p:nvPr/>
        </p:nvSpPr>
        <p:spPr>
          <a:xfrm>
            <a:off x="3621881" y="4490614"/>
            <a:ext cx="1900238" cy="45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IN" sz="28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469425" y="2799700"/>
            <a:ext cx="3299400" cy="7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2"/>
          </p:nvPr>
        </p:nvSpPr>
        <p:spPr>
          <a:xfrm>
            <a:off x="6528875" y="1552511"/>
            <a:ext cx="1106100" cy="1080000"/>
          </a:xfrm>
          <a:prstGeom prst="rect">
            <a:avLst/>
          </a:prstGeom>
        </p:spPr>
        <p:txBody>
          <a:bodyPr spcFirstLastPara="1" wrap="square" lIns="91425" tIns="91425" rIns="137150" bIns="155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l="63603" r="-182"/>
          <a:stretch/>
        </p:blipFill>
        <p:spPr>
          <a:xfrm>
            <a:off x="-35325" y="1512500"/>
            <a:ext cx="4607302" cy="2300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A0E6FAA2-BA36-75B0-7975-6DC204198C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5183210"/>
                  </p:ext>
                </p:extLst>
              </p:nvPr>
            </p:nvGraphicFramePr>
            <p:xfrm>
              <a:off x="922329" y="2227240"/>
              <a:ext cx="2227276" cy="21892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7276" cy="2189204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405" ay="2191268" az="-3372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596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A0E6FAA2-BA36-75B0-7975-6DC204198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329" y="2227240"/>
                <a:ext cx="2227276" cy="21892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945000" y="728663"/>
            <a:ext cx="3585300" cy="98503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Existing Solutions</a:t>
            </a:r>
            <a:endParaRPr dirty="0"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945000" y="2112083"/>
            <a:ext cx="3585300" cy="1988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Epilogue"/>
              <a:buChar char="■"/>
            </a:pPr>
            <a:r>
              <a:rPr lang="en-US" sz="2000" dirty="0"/>
              <a:t>Wired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Epilogue"/>
              <a:buChar char="■"/>
            </a:pPr>
            <a:r>
              <a:rPr lang="en-US" sz="2000" dirty="0"/>
              <a:t>High Maintenance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Epilogue"/>
              <a:buChar char="■"/>
            </a:pPr>
            <a:r>
              <a:rPr lang="en-US" sz="2000" dirty="0"/>
              <a:t>Limited Scalability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Epilogue"/>
              <a:buChar char="■"/>
            </a:pPr>
            <a:r>
              <a:rPr lang="en-US" sz="2000" dirty="0"/>
              <a:t>High Operational Costs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6A811-4A51-616A-BAA1-12DCF33E4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154" r="91692">
                        <a14:foregroundMark x1="10769" y1="50308" x2="12000" y2="44769"/>
                        <a14:foregroundMark x1="6154" y1="47385" x2="6769" y2="47231"/>
                        <a14:foregroundMark x1="91692" y1="70000" x2="90769" y2="71538"/>
                        <a14:foregroundMark x1="59692" y1="35385" x2="59692" y2="35385"/>
                        <a14:foregroundMark x1="60000" y1="34923" x2="60000" y2="34923"/>
                        <a14:foregroundMark x1="16000" y1="35077" x2="16000" y2="35077"/>
                        <a14:foregroundMark x1="14308" y1="35231" x2="14308" y2="35231"/>
                        <a14:backgroundMark x1="80923" y1="50769" x2="81846" y2="48615"/>
                        <a14:backgroundMark x1="84923" y1="57692" x2="84923" y2="57692"/>
                        <a14:backgroundMark x1="13692" y1="38000" x2="13692" y2="38000"/>
                        <a14:backgroundMark x1="13077" y1="41385" x2="13077" y2="41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900" y="0"/>
            <a:ext cx="45721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4469425" y="2799700"/>
            <a:ext cx="3299400" cy="7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2"/>
          </p:nvPr>
        </p:nvSpPr>
        <p:spPr>
          <a:xfrm>
            <a:off x="6528875" y="1552511"/>
            <a:ext cx="1106100" cy="1080000"/>
          </a:xfrm>
          <a:prstGeom prst="rect">
            <a:avLst/>
          </a:prstGeom>
        </p:spPr>
        <p:txBody>
          <a:bodyPr spcFirstLastPara="1" wrap="square" lIns="91425" tIns="91425" rIns="137150" bIns="155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l="63603" r="-182"/>
          <a:stretch/>
        </p:blipFill>
        <p:spPr>
          <a:xfrm>
            <a:off x="-35325" y="1512500"/>
            <a:ext cx="4607302" cy="2300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ace With Raised Eyebrows Emoji">
                <a:extLst>
                  <a:ext uri="{FF2B5EF4-FFF2-40B4-BE49-F238E27FC236}">
                    <a16:creationId xmlns:a16="http://schemas.microsoft.com/office/drawing/2014/main" id="{3486D7BD-5F0C-F001-E0D5-16879ED00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2941410"/>
                  </p:ext>
                </p:extLst>
              </p:nvPr>
            </p:nvGraphicFramePr>
            <p:xfrm>
              <a:off x="958436" y="2261000"/>
              <a:ext cx="2226500" cy="226456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6500" cy="2264560"/>
                    </a:xfrm>
                    <a:prstGeom prst="rect">
                      <a:avLst/>
                    </a:prstGeom>
                  </am3d:spPr>
                  <am3d:camera>
                    <am3d:pos x="0" y="0" z="806962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550" d="1000000"/>
                    <am3d:preTrans dx="1" dy="-17999996" dz="4"/>
                    <am3d:scale>
                      <am3d:sx n="1000000" d="1000000"/>
                      <am3d:sy n="1000000" d="1000000"/>
                      <am3d:sz n="1000000" d="1000000"/>
                    </am3d:scale>
                    <am3d:rot ax="-244753" ay="1026708" az="-721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58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ace With Raised Eyebrows Emoji">
                <a:extLst>
                  <a:ext uri="{FF2B5EF4-FFF2-40B4-BE49-F238E27FC236}">
                    <a16:creationId xmlns:a16="http://schemas.microsoft.com/office/drawing/2014/main" id="{3486D7BD-5F0C-F001-E0D5-16879ED00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436" y="2261000"/>
                <a:ext cx="2226500" cy="22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075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Aim of the Project</a:t>
            </a:r>
            <a:endParaRPr dirty="0"/>
          </a:p>
        </p:txBody>
      </p:sp>
      <p:sp>
        <p:nvSpPr>
          <p:cNvPr id="253" name="Google Shape;253;p31"/>
          <p:cNvSpPr txBox="1"/>
          <p:nvPr/>
        </p:nvSpPr>
        <p:spPr>
          <a:xfrm>
            <a:off x="1099378" y="1200151"/>
            <a:ext cx="6945244" cy="332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DM Sans" pitchFamily="2" charset="0"/>
              </a:rPr>
              <a:t>Build upon the </a:t>
            </a:r>
            <a:r>
              <a:rPr lang="en-US" sz="1600" b="1" dirty="0">
                <a:latin typeface="DM Sans" pitchFamily="2" charset="0"/>
              </a:rPr>
              <a:t>University of Kentucky's </a:t>
            </a:r>
            <a:r>
              <a:rPr lang="en-US" sz="1600" dirty="0">
                <a:latin typeface="DM Sans" pitchFamily="2" charset="0"/>
              </a:rPr>
              <a:t>findings on ground vibration detection</a:t>
            </a:r>
            <a:r>
              <a:rPr lang="en-US" sz="1600" b="1" dirty="0">
                <a:latin typeface="DM Sans" pitchFamily="2" charset="0"/>
              </a:rPr>
              <a:t> limitations </a:t>
            </a:r>
            <a:r>
              <a:rPr lang="en-US" sz="1600" dirty="0">
                <a:latin typeface="DM Sans" pitchFamily="2" charset="0"/>
              </a:rPr>
              <a:t>and explore an </a:t>
            </a:r>
            <a:r>
              <a:rPr lang="en-US" sz="1600" b="1" dirty="0">
                <a:latin typeface="DM Sans" pitchFamily="2" charset="0"/>
              </a:rPr>
              <a:t>alternative approach.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DM Sans" pitchFamily="2" charset="0"/>
              </a:rPr>
              <a:t>Instead of replacing sensor technology, our project introduces a </a:t>
            </a:r>
            <a:r>
              <a:rPr lang="en-US" sz="1600" b="1" dirty="0">
                <a:latin typeface="DM Sans" pitchFamily="2" charset="0"/>
              </a:rPr>
              <a:t>wireless </a:t>
            </a:r>
            <a:r>
              <a:rPr lang="en-US" sz="1600" dirty="0">
                <a:latin typeface="DM Sans" pitchFamily="2" charset="0"/>
              </a:rPr>
              <a:t>ground vibration sensor system using triaxial </a:t>
            </a:r>
            <a:r>
              <a:rPr lang="en-US" sz="1600" b="1" dirty="0">
                <a:latin typeface="DM Sans" pitchFamily="2" charset="0"/>
              </a:rPr>
              <a:t>geophone sensors </a:t>
            </a:r>
            <a:r>
              <a:rPr lang="en-US" sz="1600" dirty="0">
                <a:latin typeface="DM Sans" pitchFamily="2" charset="0"/>
              </a:rPr>
              <a:t>for accurate detection and improved data quality.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DM Sans" pitchFamily="2" charset="0"/>
              </a:rPr>
              <a:t>Key goals include </a:t>
            </a:r>
            <a:r>
              <a:rPr lang="en-US" sz="1600" b="1" dirty="0">
                <a:latin typeface="DM Sans" pitchFamily="2" charset="0"/>
              </a:rPr>
              <a:t>wireless deployment</a:t>
            </a:r>
            <a:r>
              <a:rPr lang="en-US" sz="1600" dirty="0">
                <a:latin typeface="DM Sans" pitchFamily="2" charset="0"/>
              </a:rPr>
              <a:t>, </a:t>
            </a:r>
            <a:r>
              <a:rPr lang="en-US" sz="1600" b="1" dirty="0">
                <a:latin typeface="DM Sans" pitchFamily="2" charset="0"/>
              </a:rPr>
              <a:t>geophone integration</a:t>
            </a:r>
            <a:r>
              <a:rPr lang="en-US" sz="1600" dirty="0">
                <a:latin typeface="DM Sans" pitchFamily="2" charset="0"/>
              </a:rPr>
              <a:t>, </a:t>
            </a:r>
            <a:r>
              <a:rPr lang="en-US" sz="1600" b="1" dirty="0">
                <a:latin typeface="DM Sans" pitchFamily="2" charset="0"/>
              </a:rPr>
              <a:t>real-time monitoring</a:t>
            </a:r>
            <a:r>
              <a:rPr lang="en-US" sz="1600" dirty="0">
                <a:latin typeface="DM Sans" pitchFamily="2" charset="0"/>
              </a:rPr>
              <a:t>, and </a:t>
            </a:r>
            <a:r>
              <a:rPr lang="en-US" sz="1600" b="1" dirty="0">
                <a:latin typeface="DM Sans" pitchFamily="2" charset="0"/>
              </a:rPr>
              <a:t>cost efficiency.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DM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DM Sans" pitchFamily="2" charset="0"/>
              </a:rPr>
              <a:t>This innovative solution aims to revolutionize ground vibration monitoring for diverse research and industrial applications, offering accuracy and cost-effectiveness.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485662" y="768099"/>
            <a:ext cx="3553212" cy="1282157"/>
          </a:xfrm>
          <a:prstGeom prst="rect">
            <a:avLst/>
          </a:prstGeom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400" dirty="0"/>
              <a:t>1. Enhancement of Previous Work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2. Application Diversification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3. Wireless Monitoring Implementation</a:t>
            </a: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F247D-F1EC-2AB8-934B-98AC4DEA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7" y="2428940"/>
            <a:ext cx="3600000" cy="25343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96F1D-A9B9-F10F-C58E-1F7A52D0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048" y="633893"/>
            <a:ext cx="2160000" cy="30622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5AE68D-CD5E-DC49-1047-BBE8E50CD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899" y="1364008"/>
            <a:ext cx="2520000" cy="35992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2905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3742944" y="2799700"/>
            <a:ext cx="4025881" cy="7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2"/>
          </p:nvPr>
        </p:nvSpPr>
        <p:spPr>
          <a:xfrm>
            <a:off x="6528875" y="1552511"/>
            <a:ext cx="1106100" cy="1080000"/>
          </a:xfrm>
          <a:prstGeom prst="rect">
            <a:avLst/>
          </a:prstGeom>
        </p:spPr>
        <p:txBody>
          <a:bodyPr spcFirstLastPara="1" wrap="square" lIns="91425" tIns="91425" rIns="137150" bIns="155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l="63603" r="-182"/>
          <a:stretch/>
        </p:blipFill>
        <p:spPr>
          <a:xfrm>
            <a:off x="-35325" y="1512500"/>
            <a:ext cx="4607302" cy="2300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mirking Face Emoji">
                <a:extLst>
                  <a:ext uri="{FF2B5EF4-FFF2-40B4-BE49-F238E27FC236}">
                    <a16:creationId xmlns:a16="http://schemas.microsoft.com/office/drawing/2014/main" id="{F9D37640-0D20-8A0B-FE24-B0E1AF9763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8421003"/>
                  </p:ext>
                </p:extLst>
              </p:nvPr>
            </p:nvGraphicFramePr>
            <p:xfrm>
              <a:off x="405217" y="2632510"/>
              <a:ext cx="2207615" cy="22266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07615" cy="2226647"/>
                    </a:xfrm>
                    <a:prstGeom prst="rect">
                      <a:avLst/>
                    </a:prstGeom>
                  </am3d:spPr>
                  <am3d:camera>
                    <am3d:pos x="0" y="0" z="81373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70" d="1000000"/>
                    <am3d:preTrans dx="3" dy="-17968231" dz="-317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1491" ay="1436836" az="-1185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39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mirking Face Emoji">
                <a:extLst>
                  <a:ext uri="{FF2B5EF4-FFF2-40B4-BE49-F238E27FC236}">
                    <a16:creationId xmlns:a16="http://schemas.microsoft.com/office/drawing/2014/main" id="{F9D37640-0D20-8A0B-FE24-B0E1AF9763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217" y="2632510"/>
                <a:ext cx="2207615" cy="22266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748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built our project</a:t>
            </a:r>
            <a:endParaRPr dirty="0"/>
          </a:p>
        </p:txBody>
      </p:sp>
      <p:sp>
        <p:nvSpPr>
          <p:cNvPr id="436" name="Google Shape;436;p44"/>
          <p:cNvSpPr/>
          <p:nvPr/>
        </p:nvSpPr>
        <p:spPr>
          <a:xfrm>
            <a:off x="1537950" y="13020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3501850" y="13020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/>
          <p:nvPr/>
        </p:nvSpPr>
        <p:spPr>
          <a:xfrm>
            <a:off x="5465750" y="13020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7429650" y="130205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4"/>
          <p:cNvSpPr txBox="1"/>
          <p:nvPr/>
        </p:nvSpPr>
        <p:spPr>
          <a:xfrm flipH="1">
            <a:off x="720000" y="187957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Sensing: Geophone Data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 flipH="1">
            <a:off x="2683900" y="187957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Conversion: 16-bit ADC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 flipH="1">
            <a:off x="4647800" y="187957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Reception: Esp32 Board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44"/>
          <p:cNvSpPr txBox="1"/>
          <p:nvPr/>
        </p:nvSpPr>
        <p:spPr>
          <a:xfrm flipH="1">
            <a:off x="6611700" y="187957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Transmission: EspNow Protocol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44" name="Google Shape;444;p44"/>
          <p:cNvCxnSpPr>
            <a:stCxn id="436" idx="3"/>
            <a:endCxn id="437" idx="1"/>
          </p:cNvCxnSpPr>
          <p:nvPr/>
        </p:nvCxnSpPr>
        <p:spPr>
          <a:xfrm>
            <a:off x="1714350" y="13902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4"/>
          <p:cNvCxnSpPr>
            <a:stCxn id="437" idx="3"/>
            <a:endCxn id="438" idx="1"/>
          </p:cNvCxnSpPr>
          <p:nvPr/>
        </p:nvCxnSpPr>
        <p:spPr>
          <a:xfrm>
            <a:off x="3678250" y="13902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4"/>
          <p:cNvCxnSpPr>
            <a:stCxn id="438" idx="3"/>
            <a:endCxn id="439" idx="1"/>
          </p:cNvCxnSpPr>
          <p:nvPr/>
        </p:nvCxnSpPr>
        <p:spPr>
          <a:xfrm>
            <a:off x="5642150" y="13902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4"/>
          <p:cNvCxnSpPr>
            <a:stCxn id="436" idx="2"/>
            <a:endCxn id="440" idx="0"/>
          </p:cNvCxnSpPr>
          <p:nvPr/>
        </p:nvCxnSpPr>
        <p:spPr>
          <a:xfrm>
            <a:off x="1626150" y="147845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4"/>
          <p:cNvCxnSpPr>
            <a:cxnSpLocks/>
            <a:stCxn id="437" idx="2"/>
            <a:endCxn id="441" idx="0"/>
          </p:cNvCxnSpPr>
          <p:nvPr/>
        </p:nvCxnSpPr>
        <p:spPr>
          <a:xfrm>
            <a:off x="3590050" y="147845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4"/>
          <p:cNvCxnSpPr>
            <a:stCxn id="438" idx="2"/>
            <a:endCxn id="442" idx="0"/>
          </p:cNvCxnSpPr>
          <p:nvPr/>
        </p:nvCxnSpPr>
        <p:spPr>
          <a:xfrm>
            <a:off x="5553950" y="147845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4"/>
          <p:cNvCxnSpPr>
            <a:stCxn id="439" idx="2"/>
            <a:endCxn id="443" idx="0"/>
          </p:cNvCxnSpPr>
          <p:nvPr/>
        </p:nvCxnSpPr>
        <p:spPr>
          <a:xfrm>
            <a:off x="7517850" y="147845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44"/>
          <p:cNvSpPr/>
          <p:nvPr/>
        </p:nvSpPr>
        <p:spPr>
          <a:xfrm>
            <a:off x="1537950" y="31365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4"/>
          <p:cNvSpPr/>
          <p:nvPr/>
        </p:nvSpPr>
        <p:spPr>
          <a:xfrm>
            <a:off x="3501850" y="31365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4"/>
          <p:cNvSpPr/>
          <p:nvPr/>
        </p:nvSpPr>
        <p:spPr>
          <a:xfrm>
            <a:off x="5465750" y="31365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7429650" y="313650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4"/>
          <p:cNvSpPr txBox="1"/>
          <p:nvPr/>
        </p:nvSpPr>
        <p:spPr>
          <a:xfrm flipH="1">
            <a:off x="720000" y="371412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Wireless Reception: Esp32 Receiver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 flipH="1">
            <a:off x="2683900" y="371412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Processing: Received Data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 flipH="1">
            <a:off x="4647800" y="371412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Backend Upload: WebSocket Integration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 flipH="1">
            <a:off x="6611700" y="3714126"/>
            <a:ext cx="1812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Frontend Display: Webpage Visualization</a:t>
            </a:r>
            <a:endParaRPr sz="16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59" name="Google Shape;459;p44"/>
          <p:cNvCxnSpPr>
            <a:stCxn id="451" idx="3"/>
            <a:endCxn id="452" idx="1"/>
          </p:cNvCxnSpPr>
          <p:nvPr/>
        </p:nvCxnSpPr>
        <p:spPr>
          <a:xfrm>
            <a:off x="1714350" y="32247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44"/>
          <p:cNvCxnSpPr>
            <a:stCxn id="452" idx="3"/>
            <a:endCxn id="453" idx="1"/>
          </p:cNvCxnSpPr>
          <p:nvPr/>
        </p:nvCxnSpPr>
        <p:spPr>
          <a:xfrm>
            <a:off x="3678250" y="32247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44"/>
          <p:cNvCxnSpPr>
            <a:stCxn id="453" idx="3"/>
            <a:endCxn id="454" idx="1"/>
          </p:cNvCxnSpPr>
          <p:nvPr/>
        </p:nvCxnSpPr>
        <p:spPr>
          <a:xfrm>
            <a:off x="5642150" y="32247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4"/>
          <p:cNvCxnSpPr>
            <a:stCxn id="451" idx="2"/>
            <a:endCxn id="455" idx="0"/>
          </p:cNvCxnSpPr>
          <p:nvPr/>
        </p:nvCxnSpPr>
        <p:spPr>
          <a:xfrm>
            <a:off x="1626150" y="33129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4"/>
          <p:cNvCxnSpPr>
            <a:stCxn id="452" idx="2"/>
            <a:endCxn id="456" idx="0"/>
          </p:cNvCxnSpPr>
          <p:nvPr/>
        </p:nvCxnSpPr>
        <p:spPr>
          <a:xfrm>
            <a:off x="3590050" y="33129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4"/>
          <p:cNvCxnSpPr>
            <a:stCxn id="453" idx="2"/>
            <a:endCxn id="457" idx="0"/>
          </p:cNvCxnSpPr>
          <p:nvPr/>
        </p:nvCxnSpPr>
        <p:spPr>
          <a:xfrm>
            <a:off x="5553950" y="33129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4"/>
          <p:cNvCxnSpPr>
            <a:stCxn id="454" idx="2"/>
            <a:endCxn id="458" idx="0"/>
          </p:cNvCxnSpPr>
          <p:nvPr/>
        </p:nvCxnSpPr>
        <p:spPr>
          <a:xfrm>
            <a:off x="7517850" y="33129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44"/>
          <p:cNvCxnSpPr>
            <a:stCxn id="439" idx="3"/>
            <a:endCxn id="451" idx="1"/>
          </p:cNvCxnSpPr>
          <p:nvPr/>
        </p:nvCxnSpPr>
        <p:spPr>
          <a:xfrm flipH="1">
            <a:off x="1537950" y="1390250"/>
            <a:ext cx="6068100" cy="1834500"/>
          </a:xfrm>
          <a:prstGeom prst="bentConnector5">
            <a:avLst>
              <a:gd name="adj1" fmla="val -13452"/>
              <a:gd name="adj2" fmla="val 65924"/>
              <a:gd name="adj3" fmla="val 1131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munological Disorders Case Report by Slidesgo">
  <a:themeElements>
    <a:clrScheme name="Simple Light">
      <a:dk1>
        <a:srgbClr val="202020"/>
      </a:dk1>
      <a:lt1>
        <a:srgbClr val="EFEFEF"/>
      </a:lt1>
      <a:dk2>
        <a:srgbClr val="E1D010"/>
      </a:dk2>
      <a:lt2>
        <a:srgbClr val="D8D8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549</Words>
  <Application>Microsoft Office PowerPoint</Application>
  <PresentationFormat>On-screen Show (16:9)</PresentationFormat>
  <Paragraphs>85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DM Sans</vt:lpstr>
      <vt:lpstr>Sora</vt:lpstr>
      <vt:lpstr>Epilogue</vt:lpstr>
      <vt:lpstr>Open Sans</vt:lpstr>
      <vt:lpstr>Arial</vt:lpstr>
      <vt:lpstr>Figtree</vt:lpstr>
      <vt:lpstr>Calibri</vt:lpstr>
      <vt:lpstr>Immunological Disorders Case Report by Slidesgo</vt:lpstr>
      <vt:lpstr>Wireless Ground Vibration Sensor</vt:lpstr>
      <vt:lpstr>Table of contents</vt:lpstr>
      <vt:lpstr>Problem Statement</vt:lpstr>
      <vt:lpstr>Existing Solutions</vt:lpstr>
      <vt:lpstr>Objective</vt:lpstr>
      <vt:lpstr>Aim of the Project</vt:lpstr>
      <vt:lpstr>1. Enhancement of Previous Work  2. Application Diversification  3. Wireless Monitoring Implementation</vt:lpstr>
      <vt:lpstr>Methodology</vt:lpstr>
      <vt:lpstr>How we built our project</vt:lpstr>
      <vt:lpstr>Hardware &amp; Novelty</vt:lpstr>
      <vt:lpstr>Components Used</vt:lpstr>
      <vt:lpstr>Novelty</vt:lpstr>
      <vt:lpstr>Work Done</vt:lpstr>
      <vt:lpstr>Final Circuit Integration</vt:lpstr>
      <vt:lpstr>GUI Frontend Development</vt:lpstr>
      <vt:lpstr>PowerPoint Presentation</vt:lpstr>
      <vt:lpstr>Parameter Calculation </vt:lpstr>
      <vt:lpstr>PCB Design and Fabrication Initiated</vt:lpstr>
      <vt:lpstr>PowerPoint Presentation</vt:lpstr>
      <vt:lpstr>Advanced 3D Model Creation</vt:lpstr>
      <vt:lpstr>Efficient Backend Integration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Immunological Disorders   Case Report</dc:title>
  <dc:creator>Omkar Singh Sandhu</dc:creator>
  <cp:lastModifiedBy>Omkar Singh Sandhu</cp:lastModifiedBy>
  <cp:revision>5</cp:revision>
  <dcterms:modified xsi:type="dcterms:W3CDTF">2024-04-09T17:51:40Z</dcterms:modified>
</cp:coreProperties>
</file>